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280" r:id="rId2"/>
    <p:sldId id="256" r:id="rId3"/>
    <p:sldId id="306" r:id="rId4"/>
    <p:sldId id="328" r:id="rId5"/>
    <p:sldId id="346" r:id="rId6"/>
    <p:sldId id="324" r:id="rId7"/>
    <p:sldId id="347" r:id="rId8"/>
    <p:sldId id="349" r:id="rId9"/>
    <p:sldId id="350" r:id="rId10"/>
    <p:sldId id="332" r:id="rId11"/>
    <p:sldId id="334" r:id="rId12"/>
    <p:sldId id="335" r:id="rId13"/>
    <p:sldId id="336" r:id="rId14"/>
    <p:sldId id="351" r:id="rId15"/>
    <p:sldId id="339" r:id="rId16"/>
    <p:sldId id="337" r:id="rId17"/>
    <p:sldId id="348" r:id="rId18"/>
    <p:sldId id="352" r:id="rId19"/>
    <p:sldId id="353" r:id="rId20"/>
    <p:sldId id="354" r:id="rId21"/>
    <p:sldId id="343" r:id="rId22"/>
    <p:sldId id="326" r:id="rId23"/>
    <p:sldId id="356" r:id="rId24"/>
    <p:sldId id="357" r:id="rId25"/>
    <p:sldId id="355" r:id="rId26"/>
    <p:sldId id="358" r:id="rId27"/>
    <p:sldId id="359" r:id="rId28"/>
    <p:sldId id="345" r:id="rId29"/>
    <p:sldId id="360" r:id="rId30"/>
    <p:sldId id="344" r:id="rId31"/>
  </p:sldIdLst>
  <p:sldSz cx="12192000" cy="6858000"/>
  <p:notesSz cx="9601200" cy="7315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5214" autoAdjust="0"/>
  </p:normalViewPr>
  <p:slideViewPr>
    <p:cSldViewPr snapToGrid="0">
      <p:cViewPr varScale="1">
        <p:scale>
          <a:sx n="87" d="100"/>
          <a:sy n="87" d="100"/>
        </p:scale>
        <p:origin x="246" y="96"/>
      </p:cViewPr>
      <p:guideLst/>
    </p:cSldViewPr>
  </p:slideViewPr>
  <p:notesTextViewPr>
    <p:cViewPr>
      <p:scale>
        <a:sx n="3" d="2"/>
        <a:sy n="3" d="2"/>
      </p:scale>
      <p:origin x="0" y="0"/>
    </p:cViewPr>
  </p:notesTextViewPr>
  <p:notesViewPr>
    <p:cSldViewPr snapToGrid="0">
      <p:cViewPr varScale="1">
        <p:scale>
          <a:sx n="65" d="100"/>
          <a:sy n="65" d="100"/>
        </p:scale>
        <p:origin x="3154" y="3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BD70C4-CFB1-4EC9-A840-186B23877FC4}"/>
              </a:ext>
            </a:extLst>
          </p:cNvPr>
          <p:cNvSpPr>
            <a:spLocks noGrp="1"/>
          </p:cNvSpPr>
          <p:nvPr>
            <p:ph type="hdr" sz="quarter"/>
          </p:nvPr>
        </p:nvSpPr>
        <p:spPr>
          <a:xfrm>
            <a:off x="0" y="3"/>
            <a:ext cx="4160520" cy="367030"/>
          </a:xfrm>
          <a:prstGeom prst="rect">
            <a:avLst/>
          </a:prstGeom>
        </p:spPr>
        <p:txBody>
          <a:bodyPr vert="horz" lIns="96595" tIns="48299" rIns="96595" bIns="48299" rtlCol="0"/>
          <a:lstStyle>
            <a:lvl1pPr algn="l">
              <a:defRPr sz="1200"/>
            </a:lvl1pPr>
          </a:lstStyle>
          <a:p>
            <a:r>
              <a:rPr lang="fi-FI"/>
              <a:t>Joshua Lesson 8, K Puckett</a:t>
            </a:r>
            <a:endParaRPr lang="en-US"/>
          </a:p>
        </p:txBody>
      </p:sp>
      <p:sp>
        <p:nvSpPr>
          <p:cNvPr id="3" name="Date Placeholder 2">
            <a:extLst>
              <a:ext uri="{FF2B5EF4-FFF2-40B4-BE49-F238E27FC236}">
                <a16:creationId xmlns:a16="http://schemas.microsoft.com/office/drawing/2014/main" id="{7949A5CE-7FD5-421D-838E-6CAB862D75E1}"/>
              </a:ext>
            </a:extLst>
          </p:cNvPr>
          <p:cNvSpPr>
            <a:spLocks noGrp="1"/>
          </p:cNvSpPr>
          <p:nvPr>
            <p:ph type="dt" sz="quarter" idx="1"/>
          </p:nvPr>
        </p:nvSpPr>
        <p:spPr>
          <a:xfrm>
            <a:off x="5438458" y="3"/>
            <a:ext cx="4160520" cy="367030"/>
          </a:xfrm>
          <a:prstGeom prst="rect">
            <a:avLst/>
          </a:prstGeom>
        </p:spPr>
        <p:txBody>
          <a:bodyPr vert="horz" lIns="96595" tIns="48299" rIns="96595" bIns="48299" rtlCol="0"/>
          <a:lstStyle>
            <a:lvl1pPr algn="r">
              <a:defRPr sz="1200"/>
            </a:lvl1pPr>
          </a:lstStyle>
          <a:p>
            <a:r>
              <a:rPr lang="en-US"/>
              <a:t>3/13/2025</a:t>
            </a:r>
          </a:p>
        </p:txBody>
      </p:sp>
      <p:sp>
        <p:nvSpPr>
          <p:cNvPr id="4" name="Footer Placeholder 3">
            <a:extLst>
              <a:ext uri="{FF2B5EF4-FFF2-40B4-BE49-F238E27FC236}">
                <a16:creationId xmlns:a16="http://schemas.microsoft.com/office/drawing/2014/main" id="{C67056A5-A3DC-49D1-8D6E-E3F52554AA4E}"/>
              </a:ext>
            </a:extLst>
          </p:cNvPr>
          <p:cNvSpPr>
            <a:spLocks noGrp="1"/>
          </p:cNvSpPr>
          <p:nvPr>
            <p:ph type="ftr" sz="quarter" idx="2"/>
          </p:nvPr>
        </p:nvSpPr>
        <p:spPr>
          <a:xfrm>
            <a:off x="0" y="6948175"/>
            <a:ext cx="4160520" cy="367029"/>
          </a:xfrm>
          <a:prstGeom prst="rect">
            <a:avLst/>
          </a:prstGeom>
        </p:spPr>
        <p:txBody>
          <a:bodyPr vert="horz" lIns="96595" tIns="48299" rIns="96595" bIns="4829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28221C3-989E-4610-BEC5-F737377BB17F}"/>
              </a:ext>
            </a:extLst>
          </p:cNvPr>
          <p:cNvSpPr>
            <a:spLocks noGrp="1"/>
          </p:cNvSpPr>
          <p:nvPr>
            <p:ph type="sldNum" sz="quarter" idx="3"/>
          </p:nvPr>
        </p:nvSpPr>
        <p:spPr>
          <a:xfrm>
            <a:off x="5438458" y="6948175"/>
            <a:ext cx="4160520" cy="367029"/>
          </a:xfrm>
          <a:prstGeom prst="rect">
            <a:avLst/>
          </a:prstGeom>
        </p:spPr>
        <p:txBody>
          <a:bodyPr vert="horz" lIns="96595" tIns="48299" rIns="96595" bIns="48299" rtlCol="0" anchor="b"/>
          <a:lstStyle>
            <a:lvl1pPr algn="r">
              <a:defRPr sz="1200"/>
            </a:lvl1pPr>
          </a:lstStyle>
          <a:p>
            <a:fld id="{66DC3F3A-5F34-4173-B17A-9F39491114C6}" type="slidenum">
              <a:rPr lang="en-US" smtClean="0"/>
              <a:t>‹#›</a:t>
            </a:fld>
            <a:endParaRPr lang="en-US"/>
          </a:p>
        </p:txBody>
      </p:sp>
    </p:spTree>
    <p:extLst>
      <p:ext uri="{BB962C8B-B14F-4D97-AF65-F5344CB8AC3E}">
        <p14:creationId xmlns:p14="http://schemas.microsoft.com/office/powerpoint/2010/main" val="2611067269"/>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4160520" cy="367030"/>
          </a:xfrm>
          <a:prstGeom prst="rect">
            <a:avLst/>
          </a:prstGeom>
        </p:spPr>
        <p:txBody>
          <a:bodyPr vert="horz" lIns="96595" tIns="48299" rIns="96595" bIns="48299" rtlCol="0"/>
          <a:lstStyle>
            <a:lvl1pPr algn="l">
              <a:defRPr sz="1200"/>
            </a:lvl1pPr>
          </a:lstStyle>
          <a:p>
            <a:r>
              <a:rPr lang="fi-FI"/>
              <a:t>Joshua Lesson 8, K Puckett</a:t>
            </a:r>
            <a:endParaRPr lang="en-US"/>
          </a:p>
        </p:txBody>
      </p:sp>
      <p:sp>
        <p:nvSpPr>
          <p:cNvPr id="3" name="Date Placeholder 2"/>
          <p:cNvSpPr>
            <a:spLocks noGrp="1"/>
          </p:cNvSpPr>
          <p:nvPr>
            <p:ph type="dt" idx="1"/>
          </p:nvPr>
        </p:nvSpPr>
        <p:spPr>
          <a:xfrm>
            <a:off x="5438458" y="3"/>
            <a:ext cx="4160520" cy="367030"/>
          </a:xfrm>
          <a:prstGeom prst="rect">
            <a:avLst/>
          </a:prstGeom>
        </p:spPr>
        <p:txBody>
          <a:bodyPr vert="horz" lIns="96595" tIns="48299" rIns="96595" bIns="48299" rtlCol="0"/>
          <a:lstStyle>
            <a:lvl1pPr algn="r">
              <a:defRPr sz="1200"/>
            </a:lvl1pPr>
          </a:lstStyle>
          <a:p>
            <a:r>
              <a:rPr lang="en-US"/>
              <a:t>3/13/2025</a:t>
            </a:r>
          </a:p>
        </p:txBody>
      </p:sp>
      <p:sp>
        <p:nvSpPr>
          <p:cNvPr id="4" name="Slide Image Placeholder 3"/>
          <p:cNvSpPr>
            <a:spLocks noGrp="1" noRot="1" noChangeAspect="1"/>
          </p:cNvSpPr>
          <p:nvPr>
            <p:ph type="sldImg" idx="2"/>
          </p:nvPr>
        </p:nvSpPr>
        <p:spPr>
          <a:xfrm>
            <a:off x="2606675" y="914400"/>
            <a:ext cx="4387850" cy="2468563"/>
          </a:xfrm>
          <a:prstGeom prst="rect">
            <a:avLst/>
          </a:prstGeom>
          <a:noFill/>
          <a:ln w="12700">
            <a:solidFill>
              <a:prstClr val="black"/>
            </a:solidFill>
          </a:ln>
        </p:spPr>
        <p:txBody>
          <a:bodyPr vert="horz" lIns="96595" tIns="48299" rIns="96595" bIns="48299" rtlCol="0" anchor="ctr"/>
          <a:lstStyle/>
          <a:p>
            <a:endParaRPr lang="en-US"/>
          </a:p>
        </p:txBody>
      </p:sp>
      <p:sp>
        <p:nvSpPr>
          <p:cNvPr id="5" name="Notes Placeholder 4"/>
          <p:cNvSpPr>
            <a:spLocks noGrp="1"/>
          </p:cNvSpPr>
          <p:nvPr>
            <p:ph type="body" sz="quarter" idx="3"/>
          </p:nvPr>
        </p:nvSpPr>
        <p:spPr>
          <a:xfrm>
            <a:off x="960120" y="3520443"/>
            <a:ext cx="7680960" cy="2880360"/>
          </a:xfrm>
          <a:prstGeom prst="rect">
            <a:avLst/>
          </a:prstGeom>
        </p:spPr>
        <p:txBody>
          <a:bodyPr vert="horz" lIns="96595" tIns="48299" rIns="96595" bIns="4829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948175"/>
            <a:ext cx="4160520" cy="367029"/>
          </a:xfrm>
          <a:prstGeom prst="rect">
            <a:avLst/>
          </a:prstGeom>
        </p:spPr>
        <p:txBody>
          <a:bodyPr vert="horz" lIns="96595" tIns="48299" rIns="96595" bIns="48299" rtlCol="0" anchor="b"/>
          <a:lstStyle>
            <a:lvl1pPr algn="l">
              <a:defRPr sz="1200"/>
            </a:lvl1pPr>
          </a:lstStyle>
          <a:p>
            <a:endParaRPr lang="en-US"/>
          </a:p>
        </p:txBody>
      </p:sp>
      <p:sp>
        <p:nvSpPr>
          <p:cNvPr id="7" name="Slide Number Placeholder 6"/>
          <p:cNvSpPr>
            <a:spLocks noGrp="1"/>
          </p:cNvSpPr>
          <p:nvPr>
            <p:ph type="sldNum" sz="quarter" idx="5"/>
          </p:nvPr>
        </p:nvSpPr>
        <p:spPr>
          <a:xfrm>
            <a:off x="5438458" y="6948175"/>
            <a:ext cx="4160520" cy="367029"/>
          </a:xfrm>
          <a:prstGeom prst="rect">
            <a:avLst/>
          </a:prstGeom>
        </p:spPr>
        <p:txBody>
          <a:bodyPr vert="horz" lIns="96595" tIns="48299" rIns="96595" bIns="48299" rtlCol="0" anchor="b"/>
          <a:lstStyle>
            <a:lvl1pPr algn="r">
              <a:defRPr sz="1200"/>
            </a:lvl1pPr>
          </a:lstStyle>
          <a:p>
            <a:fld id="{4F18EB54-E3B1-4EF8-8F20-D43FBF716C6E}" type="slidenum">
              <a:rPr lang="en-US" smtClean="0"/>
              <a:t>‹#›</a:t>
            </a:fld>
            <a:endParaRPr lang="en-US"/>
          </a:p>
        </p:txBody>
      </p:sp>
    </p:spTree>
    <p:extLst>
      <p:ext uri="{BB962C8B-B14F-4D97-AF65-F5344CB8AC3E}">
        <p14:creationId xmlns:p14="http://schemas.microsoft.com/office/powerpoint/2010/main" val="2791479991"/>
      </p:ext>
    </p:extLst>
  </p:cSld>
  <p:clrMap bg1="lt1" tx1="dk1" bg2="lt2" tx2="dk2" accent1="accent1" accent2="accent2" accent3="accent3" accent4="accent4" accent5="accent5" accent6="accent6" hlink="hlink" folHlink="folHlink"/>
  <p:hf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Check to make sure everyone who wishes has a set of notes. Explain the packet. </a:t>
            </a:r>
          </a:p>
        </p:txBody>
      </p:sp>
      <p:sp>
        <p:nvSpPr>
          <p:cNvPr id="4" name="Slide Number Placeholder 3"/>
          <p:cNvSpPr>
            <a:spLocks noGrp="1"/>
          </p:cNvSpPr>
          <p:nvPr>
            <p:ph type="sldNum" sz="quarter" idx="5"/>
          </p:nvPr>
        </p:nvSpPr>
        <p:spPr/>
        <p:txBody>
          <a:bodyPr/>
          <a:lstStyle/>
          <a:p>
            <a:fld id="{4F18EB54-E3B1-4EF8-8F20-D43FBF716C6E}" type="slidenum">
              <a:rPr lang="en-US" smtClean="0"/>
              <a:t>2</a:t>
            </a:fld>
            <a:endParaRPr lang="en-US"/>
          </a:p>
        </p:txBody>
      </p:sp>
      <p:sp>
        <p:nvSpPr>
          <p:cNvPr id="5" name="Date Placeholder 4">
            <a:extLst>
              <a:ext uri="{FF2B5EF4-FFF2-40B4-BE49-F238E27FC236}">
                <a16:creationId xmlns:a16="http://schemas.microsoft.com/office/drawing/2014/main" id="{E4E0051D-9FA7-4653-BD62-32687D6F93BF}"/>
              </a:ext>
            </a:extLst>
          </p:cNvPr>
          <p:cNvSpPr>
            <a:spLocks noGrp="1"/>
          </p:cNvSpPr>
          <p:nvPr>
            <p:ph type="dt" idx="1"/>
          </p:nvPr>
        </p:nvSpPr>
        <p:spPr/>
        <p:txBody>
          <a:bodyPr/>
          <a:lstStyle/>
          <a:p>
            <a:r>
              <a:rPr lang="en-US"/>
              <a:t>3/13/2025</a:t>
            </a:r>
          </a:p>
        </p:txBody>
      </p:sp>
      <p:sp>
        <p:nvSpPr>
          <p:cNvPr id="6" name="Header Placeholder 5">
            <a:extLst>
              <a:ext uri="{FF2B5EF4-FFF2-40B4-BE49-F238E27FC236}">
                <a16:creationId xmlns:a16="http://schemas.microsoft.com/office/drawing/2014/main" id="{8A7FD402-39D5-BB7E-4553-A53100BBEC2A}"/>
              </a:ext>
            </a:extLst>
          </p:cNvPr>
          <p:cNvSpPr>
            <a:spLocks noGrp="1"/>
          </p:cNvSpPr>
          <p:nvPr>
            <p:ph type="hdr" sz="quarter"/>
          </p:nvPr>
        </p:nvSpPr>
        <p:spPr/>
        <p:txBody>
          <a:bodyPr/>
          <a:lstStyle/>
          <a:p>
            <a:r>
              <a:rPr lang="fi-FI"/>
              <a:t>Joshua Lesson 8, K Puckett</a:t>
            </a:r>
            <a:endParaRPr lang="en-US"/>
          </a:p>
        </p:txBody>
      </p:sp>
    </p:spTree>
    <p:extLst>
      <p:ext uri="{BB962C8B-B14F-4D97-AF65-F5344CB8AC3E}">
        <p14:creationId xmlns:p14="http://schemas.microsoft.com/office/powerpoint/2010/main" val="28684246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BDE8A-80C2-443C-B8E3-3910911D257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7E2F87-BDAD-43A8-B493-2C4933A8E1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217D129-FAA7-44B1-A2D1-A77F353FD5B4}"/>
              </a:ext>
            </a:extLst>
          </p:cNvPr>
          <p:cNvSpPr>
            <a:spLocks noGrp="1"/>
          </p:cNvSpPr>
          <p:nvPr>
            <p:ph type="dt" sz="half" idx="10"/>
          </p:nvPr>
        </p:nvSpPr>
        <p:spPr/>
        <p:txBody>
          <a:bodyPr/>
          <a:lstStyle/>
          <a:p>
            <a:fld id="{8518303D-869E-48F7-BBD5-E20E0A3FA7E4}" type="datetimeFigureOut">
              <a:rPr lang="en-US" smtClean="0"/>
              <a:t>3/12/2025</a:t>
            </a:fld>
            <a:endParaRPr lang="en-US" dirty="0"/>
          </a:p>
        </p:txBody>
      </p:sp>
      <p:sp>
        <p:nvSpPr>
          <p:cNvPr id="5" name="Footer Placeholder 4">
            <a:extLst>
              <a:ext uri="{FF2B5EF4-FFF2-40B4-BE49-F238E27FC236}">
                <a16:creationId xmlns:a16="http://schemas.microsoft.com/office/drawing/2014/main" id="{142DDC55-0EBC-4073-9934-05BD5E08D1E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1B1B7DF-2964-4CDC-BADC-2F4DD285EF69}"/>
              </a:ext>
            </a:extLst>
          </p:cNvPr>
          <p:cNvSpPr>
            <a:spLocks noGrp="1"/>
          </p:cNvSpPr>
          <p:nvPr>
            <p:ph type="sldNum" sz="quarter" idx="12"/>
          </p:nvPr>
        </p:nvSpPr>
        <p:spPr/>
        <p:txBody>
          <a:bodyPr/>
          <a:lstStyle/>
          <a:p>
            <a:fld id="{F8BC7226-46FA-4CA6-84C6-0762CB5630DF}" type="slidenum">
              <a:rPr lang="en-US" smtClean="0"/>
              <a:t>‹#›</a:t>
            </a:fld>
            <a:endParaRPr lang="en-US" dirty="0"/>
          </a:p>
        </p:txBody>
      </p:sp>
    </p:spTree>
    <p:extLst>
      <p:ext uri="{BB962C8B-B14F-4D97-AF65-F5344CB8AC3E}">
        <p14:creationId xmlns:p14="http://schemas.microsoft.com/office/powerpoint/2010/main" val="2306225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3F264-CE97-4D35-A977-AAA51F505F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9B1194-3B69-4D88-9AD9-DB1651D4CD7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716525-F08B-4D88-8C3A-50581331AAF2}"/>
              </a:ext>
            </a:extLst>
          </p:cNvPr>
          <p:cNvSpPr>
            <a:spLocks noGrp="1"/>
          </p:cNvSpPr>
          <p:nvPr>
            <p:ph type="dt" sz="half" idx="10"/>
          </p:nvPr>
        </p:nvSpPr>
        <p:spPr/>
        <p:txBody>
          <a:bodyPr/>
          <a:lstStyle/>
          <a:p>
            <a:fld id="{8518303D-869E-48F7-BBD5-E20E0A3FA7E4}" type="datetimeFigureOut">
              <a:rPr lang="en-US" smtClean="0"/>
              <a:t>3/12/2025</a:t>
            </a:fld>
            <a:endParaRPr lang="en-US" dirty="0"/>
          </a:p>
        </p:txBody>
      </p:sp>
      <p:sp>
        <p:nvSpPr>
          <p:cNvPr id="5" name="Footer Placeholder 4">
            <a:extLst>
              <a:ext uri="{FF2B5EF4-FFF2-40B4-BE49-F238E27FC236}">
                <a16:creationId xmlns:a16="http://schemas.microsoft.com/office/drawing/2014/main" id="{B99C525F-C632-41DF-81CD-FD2438A53A6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D0C77AD-3C0F-4F06-9364-0BAE9BCF0689}"/>
              </a:ext>
            </a:extLst>
          </p:cNvPr>
          <p:cNvSpPr>
            <a:spLocks noGrp="1"/>
          </p:cNvSpPr>
          <p:nvPr>
            <p:ph type="sldNum" sz="quarter" idx="12"/>
          </p:nvPr>
        </p:nvSpPr>
        <p:spPr/>
        <p:txBody>
          <a:bodyPr/>
          <a:lstStyle/>
          <a:p>
            <a:fld id="{F8BC7226-46FA-4CA6-84C6-0762CB5630DF}" type="slidenum">
              <a:rPr lang="en-US" smtClean="0"/>
              <a:t>‹#›</a:t>
            </a:fld>
            <a:endParaRPr lang="en-US" dirty="0"/>
          </a:p>
        </p:txBody>
      </p:sp>
    </p:spTree>
    <p:extLst>
      <p:ext uri="{BB962C8B-B14F-4D97-AF65-F5344CB8AC3E}">
        <p14:creationId xmlns:p14="http://schemas.microsoft.com/office/powerpoint/2010/main" val="2729609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55043-2B58-41CC-97F2-15C531C2F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4C5B0F-6E32-4DC2-ACE4-B448C9FB52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3B6BA4D-50AF-43B6-8F28-75AB3D172883}"/>
              </a:ext>
            </a:extLst>
          </p:cNvPr>
          <p:cNvSpPr>
            <a:spLocks noGrp="1"/>
          </p:cNvSpPr>
          <p:nvPr>
            <p:ph type="dt" sz="half" idx="10"/>
          </p:nvPr>
        </p:nvSpPr>
        <p:spPr/>
        <p:txBody>
          <a:bodyPr/>
          <a:lstStyle/>
          <a:p>
            <a:fld id="{8518303D-869E-48F7-BBD5-E20E0A3FA7E4}" type="datetimeFigureOut">
              <a:rPr lang="en-US" smtClean="0"/>
              <a:t>3/12/2025</a:t>
            </a:fld>
            <a:endParaRPr lang="en-US" dirty="0"/>
          </a:p>
        </p:txBody>
      </p:sp>
      <p:sp>
        <p:nvSpPr>
          <p:cNvPr id="5" name="Footer Placeholder 4">
            <a:extLst>
              <a:ext uri="{FF2B5EF4-FFF2-40B4-BE49-F238E27FC236}">
                <a16:creationId xmlns:a16="http://schemas.microsoft.com/office/drawing/2014/main" id="{B9E24310-3C23-4C17-8B20-A7536FECAE9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A4C4B8A-C7DD-4027-8A92-9CA411D9F553}"/>
              </a:ext>
            </a:extLst>
          </p:cNvPr>
          <p:cNvSpPr>
            <a:spLocks noGrp="1"/>
          </p:cNvSpPr>
          <p:nvPr>
            <p:ph type="sldNum" sz="quarter" idx="12"/>
          </p:nvPr>
        </p:nvSpPr>
        <p:spPr/>
        <p:txBody>
          <a:bodyPr/>
          <a:lstStyle/>
          <a:p>
            <a:fld id="{F8BC7226-46FA-4CA6-84C6-0762CB5630DF}" type="slidenum">
              <a:rPr lang="en-US" smtClean="0"/>
              <a:t>‹#›</a:t>
            </a:fld>
            <a:endParaRPr lang="en-US" dirty="0"/>
          </a:p>
        </p:txBody>
      </p:sp>
    </p:spTree>
    <p:extLst>
      <p:ext uri="{BB962C8B-B14F-4D97-AF65-F5344CB8AC3E}">
        <p14:creationId xmlns:p14="http://schemas.microsoft.com/office/powerpoint/2010/main" val="4099600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4646F-A039-4DC4-9363-239A6C871D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F8F556-9285-4A15-B787-1F1655EF595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3564220-CECA-4E63-BC4A-8345B3AA6E6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CD900E-F61C-42FD-B687-4CC84184CE46}"/>
              </a:ext>
            </a:extLst>
          </p:cNvPr>
          <p:cNvSpPr>
            <a:spLocks noGrp="1"/>
          </p:cNvSpPr>
          <p:nvPr>
            <p:ph type="dt" sz="half" idx="10"/>
          </p:nvPr>
        </p:nvSpPr>
        <p:spPr/>
        <p:txBody>
          <a:bodyPr/>
          <a:lstStyle/>
          <a:p>
            <a:fld id="{8518303D-869E-48F7-BBD5-E20E0A3FA7E4}" type="datetimeFigureOut">
              <a:rPr lang="en-US" smtClean="0"/>
              <a:t>3/12/2025</a:t>
            </a:fld>
            <a:endParaRPr lang="en-US" dirty="0"/>
          </a:p>
        </p:txBody>
      </p:sp>
      <p:sp>
        <p:nvSpPr>
          <p:cNvPr id="6" name="Footer Placeholder 5">
            <a:extLst>
              <a:ext uri="{FF2B5EF4-FFF2-40B4-BE49-F238E27FC236}">
                <a16:creationId xmlns:a16="http://schemas.microsoft.com/office/drawing/2014/main" id="{1037A49E-FA2F-40DD-9C89-426B1D6E3B3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8D70672-2C96-448E-8712-18FD3F018BCA}"/>
              </a:ext>
            </a:extLst>
          </p:cNvPr>
          <p:cNvSpPr>
            <a:spLocks noGrp="1"/>
          </p:cNvSpPr>
          <p:nvPr>
            <p:ph type="sldNum" sz="quarter" idx="12"/>
          </p:nvPr>
        </p:nvSpPr>
        <p:spPr/>
        <p:txBody>
          <a:bodyPr/>
          <a:lstStyle/>
          <a:p>
            <a:fld id="{F8BC7226-46FA-4CA6-84C6-0762CB5630DF}" type="slidenum">
              <a:rPr lang="en-US" smtClean="0"/>
              <a:t>‹#›</a:t>
            </a:fld>
            <a:endParaRPr lang="en-US" dirty="0"/>
          </a:p>
        </p:txBody>
      </p:sp>
    </p:spTree>
    <p:extLst>
      <p:ext uri="{BB962C8B-B14F-4D97-AF65-F5344CB8AC3E}">
        <p14:creationId xmlns:p14="http://schemas.microsoft.com/office/powerpoint/2010/main" val="4202359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43F00-1A7C-4881-BBFB-8E20E6E0932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4C0AAC2-4821-48CD-B08A-4AB94381AF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ECE38FA-BD9B-41C7-BEFD-3391A7CD6F1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6206FCF-564A-4478-B0FE-B24F18438F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EC786B8-E164-4DDF-B3BB-2E98E46B83F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1EC7DD0-9A5F-49A4-9FF4-C5EC7205963B}"/>
              </a:ext>
            </a:extLst>
          </p:cNvPr>
          <p:cNvSpPr>
            <a:spLocks noGrp="1"/>
          </p:cNvSpPr>
          <p:nvPr>
            <p:ph type="dt" sz="half" idx="10"/>
          </p:nvPr>
        </p:nvSpPr>
        <p:spPr/>
        <p:txBody>
          <a:bodyPr/>
          <a:lstStyle/>
          <a:p>
            <a:fld id="{8518303D-869E-48F7-BBD5-E20E0A3FA7E4}" type="datetimeFigureOut">
              <a:rPr lang="en-US" smtClean="0"/>
              <a:t>3/12/2025</a:t>
            </a:fld>
            <a:endParaRPr lang="en-US" dirty="0"/>
          </a:p>
        </p:txBody>
      </p:sp>
      <p:sp>
        <p:nvSpPr>
          <p:cNvPr id="8" name="Footer Placeholder 7">
            <a:extLst>
              <a:ext uri="{FF2B5EF4-FFF2-40B4-BE49-F238E27FC236}">
                <a16:creationId xmlns:a16="http://schemas.microsoft.com/office/drawing/2014/main" id="{0CABAEC0-A395-425B-8234-C9719648D28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69EE3C8-371F-49D2-BCD1-E1C30FC17EB6}"/>
              </a:ext>
            </a:extLst>
          </p:cNvPr>
          <p:cNvSpPr>
            <a:spLocks noGrp="1"/>
          </p:cNvSpPr>
          <p:nvPr>
            <p:ph type="sldNum" sz="quarter" idx="12"/>
          </p:nvPr>
        </p:nvSpPr>
        <p:spPr/>
        <p:txBody>
          <a:bodyPr/>
          <a:lstStyle/>
          <a:p>
            <a:fld id="{F8BC7226-46FA-4CA6-84C6-0762CB5630DF}" type="slidenum">
              <a:rPr lang="en-US" smtClean="0"/>
              <a:t>‹#›</a:t>
            </a:fld>
            <a:endParaRPr lang="en-US" dirty="0"/>
          </a:p>
        </p:txBody>
      </p:sp>
    </p:spTree>
    <p:extLst>
      <p:ext uri="{BB962C8B-B14F-4D97-AF65-F5344CB8AC3E}">
        <p14:creationId xmlns:p14="http://schemas.microsoft.com/office/powerpoint/2010/main" val="2055246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F45C2-767C-4DD1-93A0-EB2F2CC8B4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158932-A244-49F6-9E70-A5F8530AFAC8}"/>
              </a:ext>
            </a:extLst>
          </p:cNvPr>
          <p:cNvSpPr>
            <a:spLocks noGrp="1"/>
          </p:cNvSpPr>
          <p:nvPr>
            <p:ph type="dt" sz="half" idx="10"/>
          </p:nvPr>
        </p:nvSpPr>
        <p:spPr/>
        <p:txBody>
          <a:bodyPr/>
          <a:lstStyle/>
          <a:p>
            <a:fld id="{8518303D-869E-48F7-BBD5-E20E0A3FA7E4}" type="datetimeFigureOut">
              <a:rPr lang="en-US" smtClean="0"/>
              <a:t>3/12/2025</a:t>
            </a:fld>
            <a:endParaRPr lang="en-US" dirty="0"/>
          </a:p>
        </p:txBody>
      </p:sp>
      <p:sp>
        <p:nvSpPr>
          <p:cNvPr id="4" name="Footer Placeholder 3">
            <a:extLst>
              <a:ext uri="{FF2B5EF4-FFF2-40B4-BE49-F238E27FC236}">
                <a16:creationId xmlns:a16="http://schemas.microsoft.com/office/drawing/2014/main" id="{CF7E4558-D6A0-4039-BEF4-7075103C911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681D097-FADB-4438-9285-BD86B0B73F9A}"/>
              </a:ext>
            </a:extLst>
          </p:cNvPr>
          <p:cNvSpPr>
            <a:spLocks noGrp="1"/>
          </p:cNvSpPr>
          <p:nvPr>
            <p:ph type="sldNum" sz="quarter" idx="12"/>
          </p:nvPr>
        </p:nvSpPr>
        <p:spPr/>
        <p:txBody>
          <a:bodyPr/>
          <a:lstStyle/>
          <a:p>
            <a:fld id="{F8BC7226-46FA-4CA6-84C6-0762CB5630DF}" type="slidenum">
              <a:rPr lang="en-US" smtClean="0"/>
              <a:t>‹#›</a:t>
            </a:fld>
            <a:endParaRPr lang="en-US" dirty="0"/>
          </a:p>
        </p:txBody>
      </p:sp>
    </p:spTree>
    <p:extLst>
      <p:ext uri="{BB962C8B-B14F-4D97-AF65-F5344CB8AC3E}">
        <p14:creationId xmlns:p14="http://schemas.microsoft.com/office/powerpoint/2010/main" val="1584742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F66362-3D07-4F4E-B148-7A7C5F16BF92}"/>
              </a:ext>
            </a:extLst>
          </p:cNvPr>
          <p:cNvSpPr>
            <a:spLocks noGrp="1"/>
          </p:cNvSpPr>
          <p:nvPr>
            <p:ph type="dt" sz="half" idx="10"/>
          </p:nvPr>
        </p:nvSpPr>
        <p:spPr/>
        <p:txBody>
          <a:bodyPr/>
          <a:lstStyle/>
          <a:p>
            <a:fld id="{8518303D-869E-48F7-BBD5-E20E0A3FA7E4}" type="datetimeFigureOut">
              <a:rPr lang="en-US" smtClean="0"/>
              <a:t>3/12/2025</a:t>
            </a:fld>
            <a:endParaRPr lang="en-US" dirty="0"/>
          </a:p>
        </p:txBody>
      </p:sp>
      <p:sp>
        <p:nvSpPr>
          <p:cNvPr id="3" name="Footer Placeholder 2">
            <a:extLst>
              <a:ext uri="{FF2B5EF4-FFF2-40B4-BE49-F238E27FC236}">
                <a16:creationId xmlns:a16="http://schemas.microsoft.com/office/drawing/2014/main" id="{BA9A6FDA-B2FC-4281-8ADE-45BA14A51D73}"/>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F58C090-B14E-47CC-80F8-338BC3AAE0C1}"/>
              </a:ext>
            </a:extLst>
          </p:cNvPr>
          <p:cNvSpPr>
            <a:spLocks noGrp="1"/>
          </p:cNvSpPr>
          <p:nvPr>
            <p:ph type="sldNum" sz="quarter" idx="12"/>
          </p:nvPr>
        </p:nvSpPr>
        <p:spPr/>
        <p:txBody>
          <a:bodyPr/>
          <a:lstStyle/>
          <a:p>
            <a:fld id="{F8BC7226-46FA-4CA6-84C6-0762CB5630DF}" type="slidenum">
              <a:rPr lang="en-US" smtClean="0"/>
              <a:t>‹#›</a:t>
            </a:fld>
            <a:endParaRPr lang="en-US" dirty="0"/>
          </a:p>
        </p:txBody>
      </p:sp>
    </p:spTree>
    <p:extLst>
      <p:ext uri="{BB962C8B-B14F-4D97-AF65-F5344CB8AC3E}">
        <p14:creationId xmlns:p14="http://schemas.microsoft.com/office/powerpoint/2010/main" val="3224885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EEB4B-D324-4275-BB2C-ABB11B34EA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B334408-7339-4C0E-A01A-8A3A62A6CD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C55E176-7D1C-4CD5-BFAD-EEE1958EBA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77C52E9-FCC1-4C13-9A47-D898E80B6419}"/>
              </a:ext>
            </a:extLst>
          </p:cNvPr>
          <p:cNvSpPr>
            <a:spLocks noGrp="1"/>
          </p:cNvSpPr>
          <p:nvPr>
            <p:ph type="dt" sz="half" idx="10"/>
          </p:nvPr>
        </p:nvSpPr>
        <p:spPr/>
        <p:txBody>
          <a:bodyPr/>
          <a:lstStyle/>
          <a:p>
            <a:fld id="{8518303D-869E-48F7-BBD5-E20E0A3FA7E4}" type="datetimeFigureOut">
              <a:rPr lang="en-US" smtClean="0"/>
              <a:t>3/12/2025</a:t>
            </a:fld>
            <a:endParaRPr lang="en-US" dirty="0"/>
          </a:p>
        </p:txBody>
      </p:sp>
      <p:sp>
        <p:nvSpPr>
          <p:cNvPr id="6" name="Footer Placeholder 5">
            <a:extLst>
              <a:ext uri="{FF2B5EF4-FFF2-40B4-BE49-F238E27FC236}">
                <a16:creationId xmlns:a16="http://schemas.microsoft.com/office/drawing/2014/main" id="{BAFF0CC6-6420-406C-9DE9-5A713A94AB5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C07B09C-46F3-406D-B020-C29DFFC92E8A}"/>
              </a:ext>
            </a:extLst>
          </p:cNvPr>
          <p:cNvSpPr>
            <a:spLocks noGrp="1"/>
          </p:cNvSpPr>
          <p:nvPr>
            <p:ph type="sldNum" sz="quarter" idx="12"/>
          </p:nvPr>
        </p:nvSpPr>
        <p:spPr/>
        <p:txBody>
          <a:bodyPr/>
          <a:lstStyle/>
          <a:p>
            <a:fld id="{F8BC7226-46FA-4CA6-84C6-0762CB5630DF}" type="slidenum">
              <a:rPr lang="en-US" smtClean="0"/>
              <a:t>‹#›</a:t>
            </a:fld>
            <a:endParaRPr lang="en-US" dirty="0"/>
          </a:p>
        </p:txBody>
      </p:sp>
    </p:spTree>
    <p:extLst>
      <p:ext uri="{BB962C8B-B14F-4D97-AF65-F5344CB8AC3E}">
        <p14:creationId xmlns:p14="http://schemas.microsoft.com/office/powerpoint/2010/main" val="3016384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2791E-CEF9-4552-9792-06E697ABAF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57006A3-FA82-4F16-B00A-F81543B8B8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7EAA2F5-1329-47AB-A3E4-39E8075BC6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8C2D385-D4EE-419D-9152-61BFB809E171}"/>
              </a:ext>
            </a:extLst>
          </p:cNvPr>
          <p:cNvSpPr>
            <a:spLocks noGrp="1"/>
          </p:cNvSpPr>
          <p:nvPr>
            <p:ph type="dt" sz="half" idx="10"/>
          </p:nvPr>
        </p:nvSpPr>
        <p:spPr/>
        <p:txBody>
          <a:bodyPr/>
          <a:lstStyle/>
          <a:p>
            <a:fld id="{8518303D-869E-48F7-BBD5-E20E0A3FA7E4}" type="datetimeFigureOut">
              <a:rPr lang="en-US" smtClean="0"/>
              <a:t>3/12/2025</a:t>
            </a:fld>
            <a:endParaRPr lang="en-US" dirty="0"/>
          </a:p>
        </p:txBody>
      </p:sp>
      <p:sp>
        <p:nvSpPr>
          <p:cNvPr id="6" name="Footer Placeholder 5">
            <a:extLst>
              <a:ext uri="{FF2B5EF4-FFF2-40B4-BE49-F238E27FC236}">
                <a16:creationId xmlns:a16="http://schemas.microsoft.com/office/drawing/2014/main" id="{DA818B2C-A05D-4867-988E-373A76F597B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BD050D1-13E6-41F5-93BB-AF9660AFC2BA}"/>
              </a:ext>
            </a:extLst>
          </p:cNvPr>
          <p:cNvSpPr>
            <a:spLocks noGrp="1"/>
          </p:cNvSpPr>
          <p:nvPr>
            <p:ph type="sldNum" sz="quarter" idx="12"/>
          </p:nvPr>
        </p:nvSpPr>
        <p:spPr/>
        <p:txBody>
          <a:bodyPr/>
          <a:lstStyle/>
          <a:p>
            <a:fld id="{F8BC7226-46FA-4CA6-84C6-0762CB5630DF}" type="slidenum">
              <a:rPr lang="en-US" smtClean="0"/>
              <a:t>‹#›</a:t>
            </a:fld>
            <a:endParaRPr lang="en-US" dirty="0"/>
          </a:p>
        </p:txBody>
      </p:sp>
    </p:spTree>
    <p:extLst>
      <p:ext uri="{BB962C8B-B14F-4D97-AF65-F5344CB8AC3E}">
        <p14:creationId xmlns:p14="http://schemas.microsoft.com/office/powerpoint/2010/main" val="187838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B9A44-98E9-4E56-8614-61F0A5FED66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C56A04-C51A-4DBD-A90E-468689A7F55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59134D-9437-4F43-9877-83F2FE4AF77B}"/>
              </a:ext>
            </a:extLst>
          </p:cNvPr>
          <p:cNvSpPr>
            <a:spLocks noGrp="1"/>
          </p:cNvSpPr>
          <p:nvPr>
            <p:ph type="dt" sz="half" idx="10"/>
          </p:nvPr>
        </p:nvSpPr>
        <p:spPr/>
        <p:txBody>
          <a:bodyPr/>
          <a:lstStyle/>
          <a:p>
            <a:fld id="{8518303D-869E-48F7-BBD5-E20E0A3FA7E4}" type="datetimeFigureOut">
              <a:rPr lang="en-US" smtClean="0"/>
              <a:t>3/12/2025</a:t>
            </a:fld>
            <a:endParaRPr lang="en-US" dirty="0"/>
          </a:p>
        </p:txBody>
      </p:sp>
      <p:sp>
        <p:nvSpPr>
          <p:cNvPr id="5" name="Footer Placeholder 4">
            <a:extLst>
              <a:ext uri="{FF2B5EF4-FFF2-40B4-BE49-F238E27FC236}">
                <a16:creationId xmlns:a16="http://schemas.microsoft.com/office/drawing/2014/main" id="{419B2406-6F1B-47C6-942F-AA85BEFB801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5654ADF-BAFE-4BE4-955B-DD76A7C2310F}"/>
              </a:ext>
            </a:extLst>
          </p:cNvPr>
          <p:cNvSpPr>
            <a:spLocks noGrp="1"/>
          </p:cNvSpPr>
          <p:nvPr>
            <p:ph type="sldNum" sz="quarter" idx="12"/>
          </p:nvPr>
        </p:nvSpPr>
        <p:spPr/>
        <p:txBody>
          <a:bodyPr/>
          <a:lstStyle/>
          <a:p>
            <a:fld id="{F8BC7226-46FA-4CA6-84C6-0762CB5630DF}" type="slidenum">
              <a:rPr lang="en-US" smtClean="0"/>
              <a:t>‹#›</a:t>
            </a:fld>
            <a:endParaRPr lang="en-US" dirty="0"/>
          </a:p>
        </p:txBody>
      </p:sp>
    </p:spTree>
    <p:extLst>
      <p:ext uri="{BB962C8B-B14F-4D97-AF65-F5344CB8AC3E}">
        <p14:creationId xmlns:p14="http://schemas.microsoft.com/office/powerpoint/2010/main" val="1428458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ACEF5A-6ED0-4A70-91FE-23AFE41A7E9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AE46CC9-E12F-4F1F-B069-BD3EA855C29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F60EA-7837-40FD-AFC9-D859A49A4941}"/>
              </a:ext>
            </a:extLst>
          </p:cNvPr>
          <p:cNvSpPr>
            <a:spLocks noGrp="1"/>
          </p:cNvSpPr>
          <p:nvPr>
            <p:ph type="dt" sz="half" idx="10"/>
          </p:nvPr>
        </p:nvSpPr>
        <p:spPr/>
        <p:txBody>
          <a:bodyPr/>
          <a:lstStyle/>
          <a:p>
            <a:fld id="{8518303D-869E-48F7-BBD5-E20E0A3FA7E4}" type="datetimeFigureOut">
              <a:rPr lang="en-US" smtClean="0"/>
              <a:t>3/12/2025</a:t>
            </a:fld>
            <a:endParaRPr lang="en-US" dirty="0"/>
          </a:p>
        </p:txBody>
      </p:sp>
      <p:sp>
        <p:nvSpPr>
          <p:cNvPr id="5" name="Footer Placeholder 4">
            <a:extLst>
              <a:ext uri="{FF2B5EF4-FFF2-40B4-BE49-F238E27FC236}">
                <a16:creationId xmlns:a16="http://schemas.microsoft.com/office/drawing/2014/main" id="{C5D05052-A74F-42A7-B924-2C69384C41F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2EBADAD-4C7B-4606-90BA-D67AED20CD89}"/>
              </a:ext>
            </a:extLst>
          </p:cNvPr>
          <p:cNvSpPr>
            <a:spLocks noGrp="1"/>
          </p:cNvSpPr>
          <p:nvPr>
            <p:ph type="sldNum" sz="quarter" idx="12"/>
          </p:nvPr>
        </p:nvSpPr>
        <p:spPr/>
        <p:txBody>
          <a:bodyPr/>
          <a:lstStyle/>
          <a:p>
            <a:fld id="{F8BC7226-46FA-4CA6-84C6-0762CB5630DF}" type="slidenum">
              <a:rPr lang="en-US" smtClean="0"/>
              <a:t>‹#›</a:t>
            </a:fld>
            <a:endParaRPr lang="en-US" dirty="0"/>
          </a:p>
        </p:txBody>
      </p:sp>
    </p:spTree>
    <p:extLst>
      <p:ext uri="{BB962C8B-B14F-4D97-AF65-F5344CB8AC3E}">
        <p14:creationId xmlns:p14="http://schemas.microsoft.com/office/powerpoint/2010/main" val="847183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F9028A-9A92-4D2A-B063-CCC5DEECFF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C31C1FB-A312-4234-BC19-6D89A46206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327AFB-6D1F-4D3D-A7F3-34866AC19F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18303D-869E-48F7-BBD5-E20E0A3FA7E4}" type="datetimeFigureOut">
              <a:rPr lang="en-US" smtClean="0"/>
              <a:t>3/12/2025</a:t>
            </a:fld>
            <a:endParaRPr lang="en-US" dirty="0"/>
          </a:p>
        </p:txBody>
      </p:sp>
      <p:sp>
        <p:nvSpPr>
          <p:cNvPr id="5" name="Footer Placeholder 4">
            <a:extLst>
              <a:ext uri="{FF2B5EF4-FFF2-40B4-BE49-F238E27FC236}">
                <a16:creationId xmlns:a16="http://schemas.microsoft.com/office/drawing/2014/main" id="{61B9E446-21B5-47EF-A73D-9DFC82C071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2DC7B1E-5B1B-4160-ABF7-A0131C343F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BC7226-46FA-4CA6-84C6-0762CB5630DF}" type="slidenum">
              <a:rPr lang="en-US" smtClean="0"/>
              <a:t>‹#›</a:t>
            </a:fld>
            <a:endParaRPr lang="en-US" dirty="0"/>
          </a:p>
        </p:txBody>
      </p:sp>
    </p:spTree>
    <p:extLst>
      <p:ext uri="{BB962C8B-B14F-4D97-AF65-F5344CB8AC3E}">
        <p14:creationId xmlns:p14="http://schemas.microsoft.com/office/powerpoint/2010/main" val="6489297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532" name="Picture 4" descr="A close up of a sign&#10;&#10;Description automatically generated">
            <a:extLst>
              <a:ext uri="{FF2B5EF4-FFF2-40B4-BE49-F238E27FC236}">
                <a16:creationId xmlns:a16="http://schemas.microsoft.com/office/drawing/2014/main" id="{94091E5C-1FEF-42E7-863F-156C192ACAF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7A8BF-3F49-4D12-8790-4A6F2A7CE53A}"/>
              </a:ext>
            </a:extLst>
          </p:cNvPr>
          <p:cNvSpPr>
            <a:spLocks noGrp="1"/>
          </p:cNvSpPr>
          <p:nvPr>
            <p:ph type="title"/>
          </p:nvPr>
        </p:nvSpPr>
        <p:spPr>
          <a:xfrm>
            <a:off x="6746628" y="1783959"/>
            <a:ext cx="4645250" cy="2889114"/>
          </a:xfrm>
        </p:spPr>
        <p:txBody>
          <a:bodyPr vert="horz" lIns="91440" tIns="45720" rIns="91440" bIns="45720" rtlCol="0" anchor="b">
            <a:normAutofit fontScale="90000"/>
          </a:bodyPr>
          <a:lstStyle/>
          <a:p>
            <a:pPr algn="ctr"/>
            <a:r>
              <a:rPr lang="en-US" sz="6600" b="1" dirty="0">
                <a:effectLst>
                  <a:outerShdw blurRad="38100" dist="38100" dir="2700000" algn="tl">
                    <a:srgbClr val="000000">
                      <a:alpha val="43137"/>
                    </a:srgbClr>
                  </a:outerShdw>
                </a:effectLst>
              </a:rPr>
              <a:t>Joshua</a:t>
            </a:r>
            <a:br>
              <a:rPr lang="en-US" dirty="0"/>
            </a:br>
            <a:r>
              <a:rPr lang="en-US" sz="5400" b="1" dirty="0">
                <a:effectLst>
                  <a:outerShdw blurRad="38100" dist="38100" dir="2700000" algn="tl">
                    <a:srgbClr val="000000">
                      <a:alpha val="43137"/>
                    </a:srgbClr>
                  </a:outerShdw>
                </a:effectLst>
              </a:rPr>
              <a:t>Lesson 8</a:t>
            </a:r>
            <a:br>
              <a:rPr lang="en-US" sz="5400" b="1" dirty="0">
                <a:effectLst>
                  <a:outerShdw blurRad="38100" dist="38100" dir="2700000" algn="tl">
                    <a:srgbClr val="000000">
                      <a:alpha val="43137"/>
                    </a:srgbClr>
                  </a:outerShdw>
                </a:effectLst>
              </a:rPr>
            </a:br>
            <a:r>
              <a:rPr lang="en-US" sz="4000" b="1" dirty="0">
                <a:effectLst>
                  <a:outerShdw blurRad="38100" dist="38100" dir="2700000" algn="tl">
                    <a:srgbClr val="000000">
                      <a:alpha val="43137"/>
                    </a:srgbClr>
                  </a:outerShdw>
                </a:effectLst>
              </a:rPr>
              <a:t>March 13, 2025</a:t>
            </a:r>
            <a:br>
              <a:rPr lang="en-US" b="1" dirty="0">
                <a:effectLst>
                  <a:outerShdw blurRad="38100" dist="38100" dir="2700000" algn="tl">
                    <a:srgbClr val="000000">
                      <a:alpha val="43137"/>
                    </a:srgbClr>
                  </a:outerShdw>
                </a:effectLst>
              </a:rPr>
            </a:br>
            <a:endParaRPr lang="en-US" b="1"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C3819D15-0B65-4EF4-9DA7-518716D7735C}"/>
              </a:ext>
            </a:extLst>
          </p:cNvPr>
          <p:cNvSpPr>
            <a:spLocks noGrp="1"/>
          </p:cNvSpPr>
          <p:nvPr>
            <p:ph type="body" idx="1"/>
          </p:nvPr>
        </p:nvSpPr>
        <p:spPr>
          <a:xfrm>
            <a:off x="3763128" y="5876309"/>
            <a:ext cx="8428872" cy="823430"/>
          </a:xfrm>
        </p:spPr>
        <p:txBody>
          <a:bodyPr vert="horz" lIns="91440" tIns="45720" rIns="91440" bIns="45720" rtlCol="0" anchor="t">
            <a:normAutofit/>
          </a:bodyPr>
          <a:lstStyle/>
          <a:p>
            <a:pPr algn="ctr"/>
            <a:r>
              <a:rPr lang="en-US" sz="3600" b="1" dirty="0">
                <a:solidFill>
                  <a:schemeClr val="tx1"/>
                </a:solidFill>
                <a:effectLst>
                  <a:outerShdw blurRad="38100" dist="38100" dir="2700000" algn="tl">
                    <a:srgbClr val="000000">
                      <a:alpha val="43137"/>
                    </a:srgbClr>
                  </a:outerShdw>
                </a:effectLst>
              </a:rPr>
              <a:t>Largoseminolewomansbiblestudy.com</a:t>
            </a:r>
          </a:p>
          <a:p>
            <a:pPr algn="ctr"/>
            <a:endParaRPr lang="en-US" sz="3600" b="1" dirty="0">
              <a:solidFill>
                <a:schemeClr val="tx1"/>
              </a:solidFill>
              <a:effectLst>
                <a:outerShdw blurRad="38100" dist="38100" dir="2700000" algn="tl">
                  <a:srgbClr val="000000">
                    <a:alpha val="43137"/>
                  </a:srgbClr>
                </a:outerShdw>
              </a:effectLst>
            </a:endParaRPr>
          </a:p>
        </p:txBody>
      </p:sp>
      <p:sp>
        <p:nvSpPr>
          <p:cNvPr id="9" name="Freeform: Shape 8">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See the source image">
            <a:extLst>
              <a:ext uri="{FF2B5EF4-FFF2-40B4-BE49-F238E27FC236}">
                <a16:creationId xmlns:a16="http://schemas.microsoft.com/office/drawing/2014/main" id="{6DEA1779-6D4E-4C1D-9415-BC3BDE7C17EB}"/>
              </a:ext>
            </a:extLst>
          </p:cNvPr>
          <p:cNvPicPr/>
          <p:nvPr/>
        </p:nvPicPr>
        <p:blipFill rotWithShape="1">
          <a:blip r:embed="rId3">
            <a:extLst>
              <a:ext uri="{28A0092B-C50C-407E-A947-70E740481C1C}">
                <a14:useLocalDpi xmlns:a14="http://schemas.microsoft.com/office/drawing/2010/main" val="0"/>
              </a:ext>
            </a:extLst>
          </a:blip>
          <a:srcRect l="44790" r="11290"/>
          <a:stretch/>
        </p:blipFill>
        <p:spPr bwMode="auto">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extLst>
            <a:ext uri="{53640926-AAD7-44D8-BBD7-CCE9431645EC}">
              <a14:shadowObscured xmlns:a14="http://schemas.microsoft.com/office/drawing/2010/main"/>
            </a:ext>
          </a:extLst>
        </p:spPr>
      </p:pic>
    </p:spTree>
    <p:extLst>
      <p:ext uri="{BB962C8B-B14F-4D97-AF65-F5344CB8AC3E}">
        <p14:creationId xmlns:p14="http://schemas.microsoft.com/office/powerpoint/2010/main" val="49319925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DD5BE8-DDB6-7651-BC68-FB2B67B4EF9E}"/>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D2279848-D9F5-B59E-AFEA-5AAFE6A1F53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952438" y="428"/>
            <a:ext cx="10286358" cy="6857572"/>
          </a:xfrm>
          <a:prstGeom prst="rect">
            <a:avLst/>
          </a:prstGeom>
        </p:spPr>
      </p:pic>
    </p:spTree>
    <p:extLst>
      <p:ext uri="{BB962C8B-B14F-4D97-AF65-F5344CB8AC3E}">
        <p14:creationId xmlns:p14="http://schemas.microsoft.com/office/powerpoint/2010/main" val="1626567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map of the middle east&#10;&#10;AI-generated content may be incorrect.">
            <a:extLst>
              <a:ext uri="{FF2B5EF4-FFF2-40B4-BE49-F238E27FC236}">
                <a16:creationId xmlns:a16="http://schemas.microsoft.com/office/drawing/2014/main" id="{27C5FB13-B861-02D0-23AE-F4B5E780B1BF}"/>
              </a:ext>
            </a:extLst>
          </p:cNvPr>
          <p:cNvPicPr>
            <a:picLocks noChangeAspect="1"/>
          </p:cNvPicPr>
          <p:nvPr/>
        </p:nvPicPr>
        <p:blipFill>
          <a:blip r:embed="rId2">
            <a:extLst>
              <a:ext uri="{28A0092B-C50C-407E-A947-70E740481C1C}">
                <a14:useLocalDpi xmlns:a14="http://schemas.microsoft.com/office/drawing/2010/main" val="0"/>
              </a:ext>
            </a:extLst>
          </a:blip>
          <a:srcRect l="2620" r="2402"/>
          <a:stretch/>
        </p:blipFill>
        <p:spPr>
          <a:xfrm>
            <a:off x="20" y="431"/>
            <a:ext cx="8115280" cy="6408311"/>
          </a:xfrm>
          <a:prstGeom prst="rect">
            <a:avLst/>
          </a:prstGeom>
        </p:spPr>
      </p:pic>
      <p:sp>
        <p:nvSpPr>
          <p:cNvPr id="26" name="Content Placeholder 25">
            <a:extLst>
              <a:ext uri="{FF2B5EF4-FFF2-40B4-BE49-F238E27FC236}">
                <a16:creationId xmlns:a16="http://schemas.microsoft.com/office/drawing/2014/main" id="{290AA18B-E537-75E5-0FDC-C9CC0B4E95C3}"/>
              </a:ext>
            </a:extLst>
          </p:cNvPr>
          <p:cNvSpPr>
            <a:spLocks noGrp="1"/>
          </p:cNvSpPr>
          <p:nvPr>
            <p:ph idx="1"/>
          </p:nvPr>
        </p:nvSpPr>
        <p:spPr>
          <a:xfrm>
            <a:off x="8682242" y="1421501"/>
            <a:ext cx="3166858" cy="4014998"/>
          </a:xfrm>
        </p:spPr>
        <p:txBody>
          <a:bodyPr>
            <a:noAutofit/>
          </a:bodyPr>
          <a:lstStyle/>
          <a:p>
            <a:r>
              <a:rPr lang="en-US" sz="4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People Groups Living in the Promised Land</a:t>
            </a:r>
          </a:p>
        </p:txBody>
      </p:sp>
      <p:sp>
        <p:nvSpPr>
          <p:cNvPr id="40" name="Rectangle 39">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3844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A476D-256F-29BD-4000-DEEC7D069A93}"/>
              </a:ext>
            </a:extLst>
          </p:cNvPr>
          <p:cNvSpPr>
            <a:spLocks noGrp="1"/>
          </p:cNvSpPr>
          <p:nvPr>
            <p:ph type="title"/>
          </p:nvPr>
        </p:nvSpPr>
        <p:spPr/>
        <p:txBody>
          <a:bodyPr>
            <a:normAutofit/>
          </a:bodyPr>
          <a:lstStyle/>
          <a:p>
            <a:r>
              <a:rPr lang="en-US" sz="6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Gibeon’s strategy: </a:t>
            </a:r>
          </a:p>
        </p:txBody>
      </p:sp>
      <p:sp>
        <p:nvSpPr>
          <p:cNvPr id="3" name="Content Placeholder 2">
            <a:extLst>
              <a:ext uri="{FF2B5EF4-FFF2-40B4-BE49-F238E27FC236}">
                <a16:creationId xmlns:a16="http://schemas.microsoft.com/office/drawing/2014/main" id="{AFF796BC-B5D1-A0CC-5ED0-C09120D36292}"/>
              </a:ext>
            </a:extLst>
          </p:cNvPr>
          <p:cNvSpPr>
            <a:spLocks noGrp="1"/>
          </p:cNvSpPr>
          <p:nvPr>
            <p:ph idx="1"/>
          </p:nvPr>
        </p:nvSpPr>
        <p:spPr>
          <a:xfrm>
            <a:off x="838200" y="2276150"/>
            <a:ext cx="10515600" cy="2305700"/>
          </a:xfrm>
        </p:spPr>
        <p:txBody>
          <a:bodyPr>
            <a:normAutofit/>
          </a:bodyPr>
          <a:lstStyle/>
          <a:p>
            <a:pPr marL="0" indent="0" algn="ctr">
              <a:buNone/>
            </a:pPr>
            <a:r>
              <a:rPr lang="en-US" sz="72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“If you can’t beat ‘</a:t>
            </a:r>
            <a:r>
              <a:rPr lang="en-US" sz="7200" dirty="0" err="1">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em</a:t>
            </a:r>
            <a:r>
              <a:rPr lang="en-US" sz="72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Join ‘</a:t>
            </a:r>
            <a:r>
              <a:rPr lang="en-US" sz="7200" dirty="0" err="1">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em</a:t>
            </a:r>
            <a:r>
              <a:rPr lang="en-US" sz="72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573366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F8D61-1807-CB38-887F-C2829C87B44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DEA41E-AC1B-F188-9126-169AF5E72F0D}"/>
              </a:ext>
            </a:extLst>
          </p:cNvPr>
          <p:cNvSpPr>
            <a:spLocks noGrp="1"/>
          </p:cNvSpPr>
          <p:nvPr>
            <p:ph idx="1"/>
          </p:nvPr>
        </p:nvSpPr>
        <p:spPr>
          <a:xfrm>
            <a:off x="838200" y="749147"/>
            <a:ext cx="10515600" cy="5607585"/>
          </a:xfrm>
        </p:spPr>
        <p:txBody>
          <a:bodyPr>
            <a:normAutofit fontScale="92500"/>
          </a:bodyPr>
          <a:lstStyle/>
          <a:p>
            <a:pPr marR="0" indent="0" algn="l">
              <a:buNone/>
            </a:pPr>
            <a:r>
              <a:rPr lang="en-US" sz="44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Joshua 10:1-2   </a:t>
            </a:r>
          </a:p>
          <a:p>
            <a:pPr marR="0" indent="0" algn="l">
              <a:buNone/>
            </a:pPr>
            <a:r>
              <a:rPr lang="en-US" sz="54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“…when Adoni-</a:t>
            </a:r>
            <a:r>
              <a:rPr lang="en-US" sz="5400" kern="100" dirty="0" err="1">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zedek</a:t>
            </a:r>
            <a:r>
              <a:rPr lang="en-US" sz="54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 king of Jerusalem heard that Joshua had captured Ai…he feared greatly, because </a:t>
            </a:r>
            <a:r>
              <a:rPr lang="en-US" sz="5400"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Gibeon was a great city</a:t>
            </a:r>
            <a:r>
              <a:rPr lang="en-US" sz="54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 like one of the royal cities, and because </a:t>
            </a:r>
            <a:r>
              <a:rPr lang="en-US" sz="5400"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it was greater than Ai</a:t>
            </a:r>
            <a:r>
              <a:rPr lang="en-US" sz="54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 and all its men were mighty.”</a:t>
            </a:r>
          </a:p>
        </p:txBody>
      </p:sp>
    </p:spTree>
    <p:extLst>
      <p:ext uri="{BB962C8B-B14F-4D97-AF65-F5344CB8AC3E}">
        <p14:creationId xmlns:p14="http://schemas.microsoft.com/office/powerpoint/2010/main" val="2079791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175B077-DA19-E651-0251-B6C9E52B9899}"/>
            </a:ext>
          </a:extLst>
        </p:cNvPr>
        <p:cNvGrpSpPr/>
        <p:nvPr/>
      </p:nvGrpSpPr>
      <p:grpSpPr>
        <a:xfrm>
          <a:off x="0" y="0"/>
          <a:ext cx="0" cy="0"/>
          <a:chOff x="0" y="0"/>
          <a:chExt cx="0" cy="0"/>
        </a:xfrm>
      </p:grpSpPr>
      <p:sp>
        <p:nvSpPr>
          <p:cNvPr id="51" name="Rectangle 50">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3" name="Rectangle 52">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5" name="Rectangle 54">
            <a:extLst>
              <a:ext uri="{FF2B5EF4-FFF2-40B4-BE49-F238E27FC236}">
                <a16:creationId xmlns:a16="http://schemas.microsoft.com/office/drawing/2014/main" id="{E43DC68B-54DD-4053-BE4D-6152596843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36F31C88-3DEF-4EA8-AE3A-49441413F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713232"/>
            <a:ext cx="422899" cy="5404104"/>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7" name="Content Placeholder 6" descr="A map of the bible&#10;&#10;AI-generated content may be incorrect.">
            <a:extLst>
              <a:ext uri="{FF2B5EF4-FFF2-40B4-BE49-F238E27FC236}">
                <a16:creationId xmlns:a16="http://schemas.microsoft.com/office/drawing/2014/main" id="{C9499B76-F4FC-A5A7-FFB1-6006BD357CA8}"/>
              </a:ext>
            </a:extLst>
          </p:cNvPr>
          <p:cNvPicPr>
            <a:picLocks noChangeAspect="1"/>
          </p:cNvPicPr>
          <p:nvPr/>
        </p:nvPicPr>
        <p:blipFill>
          <a:blip r:embed="rId2">
            <a:extLst>
              <a:ext uri="{28A0092B-C50C-407E-A947-70E740481C1C}">
                <a14:useLocalDpi xmlns:a14="http://schemas.microsoft.com/office/drawing/2010/main" val="0"/>
              </a:ext>
            </a:extLst>
          </a:blip>
          <a:stretch/>
        </p:blipFill>
        <p:spPr>
          <a:xfrm>
            <a:off x="413005" y="713344"/>
            <a:ext cx="7206209" cy="5404657"/>
          </a:xfrm>
          <a:prstGeom prst="rect">
            <a:avLst/>
          </a:prstGeom>
        </p:spPr>
      </p:pic>
      <p:sp>
        <p:nvSpPr>
          <p:cNvPr id="48" name="Content Placeholder 47">
            <a:extLst>
              <a:ext uri="{FF2B5EF4-FFF2-40B4-BE49-F238E27FC236}">
                <a16:creationId xmlns:a16="http://schemas.microsoft.com/office/drawing/2014/main" id="{614992AC-7DF9-7DEE-EE81-B60565D1B6D3}"/>
              </a:ext>
            </a:extLst>
          </p:cNvPr>
          <p:cNvSpPr>
            <a:spLocks noGrp="1"/>
          </p:cNvSpPr>
          <p:nvPr>
            <p:ph idx="1"/>
          </p:nvPr>
        </p:nvSpPr>
        <p:spPr>
          <a:xfrm>
            <a:off x="7619214" y="1607347"/>
            <a:ext cx="3926463" cy="3603207"/>
          </a:xfrm>
        </p:spPr>
        <p:txBody>
          <a:bodyPr anchor="t">
            <a:noAutofit/>
          </a:bodyPr>
          <a:lstStyle/>
          <a:p>
            <a:r>
              <a:rPr lang="en-US"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5 miles NW of Jerusalem</a:t>
            </a:r>
          </a:p>
          <a:p>
            <a:r>
              <a:rPr lang="en-US"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Was a Hivite city</a:t>
            </a:r>
          </a:p>
          <a:p>
            <a:r>
              <a:rPr lang="en-US"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Later came under the control of the tribe of Benjamin (Josh 18:21-25)</a:t>
            </a:r>
          </a:p>
          <a:p>
            <a:r>
              <a:rPr lang="en-US"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Became a Levitical city (Josh 21:17)</a:t>
            </a:r>
          </a:p>
          <a:p>
            <a:r>
              <a:rPr lang="en-US"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King Saul was born in Gibeon (I Chr 9:35-39).</a:t>
            </a:r>
          </a:p>
        </p:txBody>
      </p:sp>
      <p:cxnSp>
        <p:nvCxnSpPr>
          <p:cNvPr id="59" name="Straight Connector 58">
            <a:extLst>
              <a:ext uri="{FF2B5EF4-FFF2-40B4-BE49-F238E27FC236}">
                <a16:creationId xmlns:a16="http://schemas.microsoft.com/office/drawing/2014/main" id="{F085D7B9-E066-4923-8CB7-294BF306296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365990"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5EACA08E-D537-41C6-96A5-5900E05D32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3369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212BF-96AE-F405-1CB7-33837E2284D0}"/>
              </a:ext>
            </a:extLst>
          </p:cNvPr>
          <p:cNvSpPr>
            <a:spLocks noGrp="1"/>
          </p:cNvSpPr>
          <p:nvPr>
            <p:ph type="title"/>
          </p:nvPr>
        </p:nvSpPr>
        <p:spPr>
          <a:xfrm>
            <a:off x="838200" y="365125"/>
            <a:ext cx="10515600" cy="930275"/>
          </a:xfrm>
        </p:spPr>
        <p:txBody>
          <a:bodyPr>
            <a:normAutofit/>
          </a:bodyPr>
          <a:lstStyle/>
          <a:p>
            <a:r>
              <a:rPr lang="en-US" sz="4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Gibeonites repeat:</a:t>
            </a:r>
          </a:p>
        </p:txBody>
      </p:sp>
      <p:sp>
        <p:nvSpPr>
          <p:cNvPr id="3" name="Content Placeholder 2">
            <a:extLst>
              <a:ext uri="{FF2B5EF4-FFF2-40B4-BE49-F238E27FC236}">
                <a16:creationId xmlns:a16="http://schemas.microsoft.com/office/drawing/2014/main" id="{B286C0B6-7927-B561-8052-EC92C325F906}"/>
              </a:ext>
            </a:extLst>
          </p:cNvPr>
          <p:cNvSpPr>
            <a:spLocks noGrp="1"/>
          </p:cNvSpPr>
          <p:nvPr>
            <p:ph idx="1"/>
          </p:nvPr>
        </p:nvSpPr>
        <p:spPr>
          <a:xfrm>
            <a:off x="838200" y="1295400"/>
            <a:ext cx="11353800" cy="5197475"/>
          </a:xfrm>
        </p:spPr>
        <p:txBody>
          <a:bodyPr>
            <a:noAutofit/>
          </a:bodyPr>
          <a:lstStyle/>
          <a:p>
            <a:r>
              <a:rPr lang="en-US" sz="4400" dirty="0">
                <a:effectLst>
                  <a:outerShdw blurRad="38100" dist="38100" dir="2700000" algn="tl">
                    <a:srgbClr val="000000">
                      <a:alpha val="43137"/>
                    </a:srgbClr>
                  </a:outerShdw>
                </a:effectLst>
              </a:rPr>
              <a:t>v.6   “we have come from a far country” </a:t>
            </a:r>
          </a:p>
          <a:p>
            <a:r>
              <a:rPr lang="en-US" sz="4400" dirty="0">
                <a:effectLst>
                  <a:outerShdw blurRad="38100" dist="38100" dir="2700000" algn="tl">
                    <a:srgbClr val="000000">
                      <a:alpha val="43137"/>
                    </a:srgbClr>
                  </a:outerShdw>
                </a:effectLst>
              </a:rPr>
              <a:t>v.9   “come from a very far country” </a:t>
            </a:r>
          </a:p>
          <a:p>
            <a:r>
              <a:rPr lang="en-US" sz="4400" dirty="0">
                <a:effectLst>
                  <a:outerShdw blurRad="38100" dist="38100" dir="2700000" algn="tl">
                    <a:srgbClr val="000000">
                      <a:alpha val="43137"/>
                    </a:srgbClr>
                  </a:outerShdw>
                </a:effectLst>
              </a:rPr>
              <a:t>v. 13 “the very long journey” </a:t>
            </a:r>
          </a:p>
          <a:p>
            <a:r>
              <a:rPr lang="en-US" sz="4400" dirty="0">
                <a:effectLst>
                  <a:outerShdw blurRad="38100" dist="38100" dir="2700000" algn="tl">
                    <a:srgbClr val="000000">
                      <a:alpha val="43137"/>
                    </a:srgbClr>
                  </a:outerShdw>
                </a:effectLst>
              </a:rPr>
              <a:t>v.6   “make a covenant with us” </a:t>
            </a:r>
          </a:p>
          <a:p>
            <a:r>
              <a:rPr lang="en-US" sz="4400" dirty="0">
                <a:effectLst>
                  <a:outerShdw blurRad="38100" dist="38100" dir="2700000" algn="tl">
                    <a:srgbClr val="000000">
                      <a:alpha val="43137"/>
                    </a:srgbClr>
                  </a:outerShdw>
                </a:effectLst>
              </a:rPr>
              <a:t>v.8   “we are your servants” </a:t>
            </a:r>
          </a:p>
          <a:p>
            <a:r>
              <a:rPr lang="en-US" sz="4400" dirty="0">
                <a:effectLst>
                  <a:outerShdw blurRad="38100" dist="38100" dir="2700000" algn="tl">
                    <a:srgbClr val="000000">
                      <a:alpha val="43137"/>
                    </a:srgbClr>
                  </a:outerShdw>
                </a:effectLst>
              </a:rPr>
              <a:t>v.9   “your servants have come” </a:t>
            </a:r>
          </a:p>
          <a:p>
            <a:r>
              <a:rPr lang="en-US" sz="4400" dirty="0">
                <a:effectLst>
                  <a:outerShdw blurRad="38100" dist="38100" dir="2700000" algn="tl">
                    <a:srgbClr val="000000">
                      <a:alpha val="43137"/>
                    </a:srgbClr>
                  </a:outerShdw>
                </a:effectLst>
              </a:rPr>
              <a:t>v.11 “we are your servants…make a covenant” </a:t>
            </a:r>
          </a:p>
        </p:txBody>
      </p:sp>
    </p:spTree>
    <p:extLst>
      <p:ext uri="{BB962C8B-B14F-4D97-AF65-F5344CB8AC3E}">
        <p14:creationId xmlns:p14="http://schemas.microsoft.com/office/powerpoint/2010/main" val="2495474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D6DCB6-B56D-928B-E5A4-327D5C2875DA}"/>
              </a:ext>
            </a:extLst>
          </p:cNvPr>
          <p:cNvSpPr>
            <a:spLocks noGrp="1"/>
          </p:cNvSpPr>
          <p:nvPr>
            <p:ph idx="1"/>
          </p:nvPr>
        </p:nvSpPr>
        <p:spPr>
          <a:xfrm>
            <a:off x="838200" y="342900"/>
            <a:ext cx="10515600" cy="5834063"/>
          </a:xfrm>
        </p:spPr>
        <p:txBody>
          <a:bodyPr/>
          <a:lstStyle/>
          <a:p>
            <a:pPr marL="0" indent="0">
              <a:buNone/>
            </a:pPr>
            <a:r>
              <a:rPr lang="en-US" sz="4000"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Deut</a:t>
            </a:r>
            <a:r>
              <a:rPr lang="en-US" sz="40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20:10-15  </a:t>
            </a:r>
            <a:r>
              <a:rPr lang="en-US" sz="4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“When you approach a city to fight against it, you shall offer it terms of peace.  If it agrees to make peace with you and opens to you, then </a:t>
            </a:r>
            <a:r>
              <a:rPr lang="en-US" sz="44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all the people who are found in it shall become your forced labor and shall serve you</a:t>
            </a:r>
            <a:r>
              <a:rPr lang="en-US" sz="4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….Thus you shall do to </a:t>
            </a:r>
            <a:r>
              <a:rPr lang="en-US" sz="44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all the cities that are very far from you</a:t>
            </a:r>
            <a:r>
              <a:rPr lang="en-US" sz="4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which are not of the cities of these nations nearby.” </a:t>
            </a:r>
          </a:p>
          <a:p>
            <a:endParaRPr lang="en-US" sz="4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432179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2A06F-2C22-303B-3D54-D9DB464BDB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36D4F2-2747-B149-E03B-353C152BA2E6}"/>
              </a:ext>
            </a:extLst>
          </p:cNvPr>
          <p:cNvSpPr>
            <a:spLocks noGrp="1"/>
          </p:cNvSpPr>
          <p:nvPr>
            <p:ph type="title"/>
          </p:nvPr>
        </p:nvSpPr>
        <p:spPr>
          <a:xfrm>
            <a:off x="1189821" y="705080"/>
            <a:ext cx="9860097" cy="1325563"/>
          </a:xfrm>
        </p:spPr>
        <p:txBody>
          <a:bodyPr>
            <a:normAutofit/>
          </a:bodyPr>
          <a:lstStyle/>
          <a:p>
            <a:r>
              <a:rPr lang="en-US" sz="4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real problem:</a:t>
            </a:r>
          </a:p>
        </p:txBody>
      </p:sp>
      <p:sp>
        <p:nvSpPr>
          <p:cNvPr id="3" name="Content Placeholder 2">
            <a:extLst>
              <a:ext uri="{FF2B5EF4-FFF2-40B4-BE49-F238E27FC236}">
                <a16:creationId xmlns:a16="http://schemas.microsoft.com/office/drawing/2014/main" id="{1553F6AD-7716-EB26-4F6D-7F6D32B61CAC}"/>
              </a:ext>
            </a:extLst>
          </p:cNvPr>
          <p:cNvSpPr>
            <a:spLocks noGrp="1"/>
          </p:cNvSpPr>
          <p:nvPr>
            <p:ph idx="1"/>
          </p:nvPr>
        </p:nvSpPr>
        <p:spPr>
          <a:xfrm>
            <a:off x="1090670" y="2289537"/>
            <a:ext cx="9441453" cy="2853369"/>
          </a:xfrm>
        </p:spPr>
        <p:txBody>
          <a:bodyPr>
            <a:normAutofit fontScale="92500"/>
          </a:bodyPr>
          <a:lstStyle/>
          <a:p>
            <a:pPr marR="0" indent="0" algn="l">
              <a:buNone/>
            </a:pPr>
            <a:r>
              <a:rPr lang="en-US" sz="44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Joshua 9:14</a:t>
            </a:r>
          </a:p>
          <a:p>
            <a:pPr marR="0" indent="0" algn="l">
              <a:buNone/>
            </a:pPr>
            <a:r>
              <a:rPr lang="en-US" sz="48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“So the men of Israel took some of their provisions, </a:t>
            </a:r>
            <a:r>
              <a:rPr lang="en-US" sz="4800" b="1" i="1"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and did not ask for the counsel of the LORD.” </a:t>
            </a:r>
            <a:endParaRPr lang="en-US" sz="4800" dirty="0"/>
          </a:p>
        </p:txBody>
      </p:sp>
    </p:spTree>
    <p:extLst>
      <p:ext uri="{BB962C8B-B14F-4D97-AF65-F5344CB8AC3E}">
        <p14:creationId xmlns:p14="http://schemas.microsoft.com/office/powerpoint/2010/main" val="3550072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7CC6B-F757-3B3C-DDF4-9F478E64DF84}"/>
              </a:ext>
            </a:extLst>
          </p:cNvPr>
          <p:cNvSpPr>
            <a:spLocks noGrp="1"/>
          </p:cNvSpPr>
          <p:nvPr>
            <p:ph type="title"/>
          </p:nvPr>
        </p:nvSpPr>
        <p:spPr>
          <a:xfrm>
            <a:off x="609600" y="365125"/>
            <a:ext cx="11239500" cy="644525"/>
          </a:xfrm>
        </p:spPr>
        <p:txBody>
          <a:bodyPr>
            <a:normAutofit fontScale="90000"/>
          </a:bodyPr>
          <a:lstStyle/>
          <a:p>
            <a:r>
              <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necessity of trusting God for guidance:</a:t>
            </a:r>
          </a:p>
        </p:txBody>
      </p:sp>
      <p:graphicFrame>
        <p:nvGraphicFramePr>
          <p:cNvPr id="4" name="Content Placeholder 3">
            <a:extLst>
              <a:ext uri="{FF2B5EF4-FFF2-40B4-BE49-F238E27FC236}">
                <a16:creationId xmlns:a16="http://schemas.microsoft.com/office/drawing/2014/main" id="{994FA4D6-D390-DA63-875F-B60C7EEA6904}"/>
              </a:ext>
            </a:extLst>
          </p:cNvPr>
          <p:cNvGraphicFramePr>
            <a:graphicFrameLocks noGrp="1"/>
          </p:cNvGraphicFramePr>
          <p:nvPr>
            <p:ph idx="1"/>
            <p:extLst>
              <p:ext uri="{D42A27DB-BD31-4B8C-83A1-F6EECF244321}">
                <p14:modId xmlns:p14="http://schemas.microsoft.com/office/powerpoint/2010/main" val="2161220934"/>
              </p:ext>
            </p:extLst>
          </p:nvPr>
        </p:nvGraphicFramePr>
        <p:xfrm>
          <a:off x="609600" y="1009650"/>
          <a:ext cx="11239500" cy="5629124"/>
        </p:xfrm>
        <a:graphic>
          <a:graphicData uri="http://schemas.openxmlformats.org/drawingml/2006/table">
            <a:tbl>
              <a:tblPr firstRow="1" bandRow="1">
                <a:tableStyleId>{5C22544A-7EE6-4342-B048-85BDC9FD1C3A}</a:tableStyleId>
              </a:tblPr>
              <a:tblGrid>
                <a:gridCol w="3886200">
                  <a:extLst>
                    <a:ext uri="{9D8B030D-6E8A-4147-A177-3AD203B41FA5}">
                      <a16:colId xmlns:a16="http://schemas.microsoft.com/office/drawing/2014/main" val="685441959"/>
                    </a:ext>
                  </a:extLst>
                </a:gridCol>
                <a:gridCol w="2796284">
                  <a:extLst>
                    <a:ext uri="{9D8B030D-6E8A-4147-A177-3AD203B41FA5}">
                      <a16:colId xmlns:a16="http://schemas.microsoft.com/office/drawing/2014/main" val="4155873157"/>
                    </a:ext>
                  </a:extLst>
                </a:gridCol>
                <a:gridCol w="4557016">
                  <a:extLst>
                    <a:ext uri="{9D8B030D-6E8A-4147-A177-3AD203B41FA5}">
                      <a16:colId xmlns:a16="http://schemas.microsoft.com/office/drawing/2014/main" val="3672951186"/>
                    </a:ext>
                  </a:extLst>
                </a:gridCol>
              </a:tblGrid>
              <a:tr h="1180484">
                <a:tc>
                  <a:txBody>
                    <a:bodyPr/>
                    <a:lstStyle/>
                    <a:p>
                      <a:pPr marL="0" algn="l" defTabSz="914400" rtl="0" eaLnBrk="1" latinLnBrk="0" hangingPunct="1"/>
                      <a:r>
                        <a:rPr lang="en-US" sz="3600" b="1" kern="1200" dirty="0">
                          <a:solidFill>
                            <a:schemeClr val="lt1"/>
                          </a:solidFill>
                          <a:effectLst>
                            <a:outerShdw blurRad="38100" dist="38100" dir="2700000" algn="tl">
                              <a:srgbClr val="000000">
                                <a:alpha val="43137"/>
                              </a:srgbClr>
                            </a:outerShdw>
                          </a:effectLst>
                          <a:latin typeface="+mn-lt"/>
                          <a:ea typeface="+mn-ea"/>
                          <a:cs typeface="+mn-cs"/>
                        </a:rPr>
                        <a:t>Incident</a:t>
                      </a:r>
                    </a:p>
                  </a:txBody>
                  <a:tcPr/>
                </a:tc>
                <a:tc>
                  <a:txBody>
                    <a:bodyPr/>
                    <a:lstStyle/>
                    <a:p>
                      <a:pPr marL="0" algn="ctr" defTabSz="914400" rtl="0" eaLnBrk="1" latinLnBrk="0" hangingPunct="1"/>
                      <a:r>
                        <a:rPr lang="en-US" sz="3600" b="1" kern="1200" dirty="0">
                          <a:solidFill>
                            <a:schemeClr val="lt1"/>
                          </a:solidFill>
                          <a:effectLst>
                            <a:outerShdw blurRad="38100" dist="38100" dir="2700000" algn="tl">
                              <a:srgbClr val="000000">
                                <a:alpha val="43137"/>
                              </a:srgbClr>
                            </a:outerShdw>
                          </a:effectLst>
                          <a:latin typeface="+mn-lt"/>
                          <a:ea typeface="+mn-ea"/>
                          <a:cs typeface="+mn-cs"/>
                        </a:rPr>
                        <a:t>Consult the Lord?</a:t>
                      </a:r>
                    </a:p>
                  </a:txBody>
                  <a:tcPr/>
                </a:tc>
                <a:tc>
                  <a:txBody>
                    <a:bodyPr/>
                    <a:lstStyle/>
                    <a:p>
                      <a:r>
                        <a:rPr lang="en-US" sz="3600" dirty="0">
                          <a:effectLst>
                            <a:outerShdw blurRad="38100" dist="38100" dir="2700000" algn="tl">
                              <a:srgbClr val="000000">
                                <a:alpha val="43137"/>
                              </a:srgbClr>
                            </a:outerShdw>
                          </a:effectLst>
                        </a:rPr>
                        <a:t>Outcome</a:t>
                      </a:r>
                    </a:p>
                  </a:txBody>
                  <a:tcPr/>
                </a:tc>
                <a:extLst>
                  <a:ext uri="{0D108BD9-81ED-4DB2-BD59-A6C34878D82A}">
                    <a16:rowId xmlns:a16="http://schemas.microsoft.com/office/drawing/2014/main" val="1558712297"/>
                  </a:ext>
                </a:extLst>
              </a:tr>
              <a:tr h="621046">
                <a:tc>
                  <a:txBody>
                    <a:bodyPr/>
                    <a:lstStyle/>
                    <a:p>
                      <a:r>
                        <a:rPr lang="en-US" sz="3600" dirty="0">
                          <a:effectLst>
                            <a:outerShdw blurRad="38100" dist="38100" dir="2700000" algn="tl">
                              <a:srgbClr val="000000">
                                <a:alpha val="43137"/>
                              </a:srgbClr>
                            </a:outerShdw>
                          </a:effectLst>
                        </a:rPr>
                        <a:t>Crossing the Jordan</a:t>
                      </a:r>
                    </a:p>
                  </a:txBody>
                  <a:tcPr/>
                </a:tc>
                <a:tc>
                  <a:txBody>
                    <a:bodyPr/>
                    <a:lstStyle/>
                    <a:p>
                      <a:pPr marL="0" algn="ctr" defTabSz="914400" rtl="0" eaLnBrk="1" latinLnBrk="0" hangingPunct="1"/>
                      <a:r>
                        <a:rPr lang="en-US" sz="3600" kern="1200" dirty="0">
                          <a:solidFill>
                            <a:schemeClr val="dk1"/>
                          </a:solidFill>
                          <a:effectLst>
                            <a:outerShdw blurRad="38100" dist="38100" dir="2700000" algn="tl">
                              <a:srgbClr val="000000">
                                <a:alpha val="43137"/>
                              </a:srgbClr>
                            </a:outerShdw>
                          </a:effectLst>
                          <a:latin typeface="+mn-lt"/>
                          <a:ea typeface="+mn-ea"/>
                          <a:cs typeface="+mn-cs"/>
                        </a:rPr>
                        <a:t>Yes</a:t>
                      </a:r>
                    </a:p>
                  </a:txBody>
                  <a:tcPr/>
                </a:tc>
                <a:tc>
                  <a:txBody>
                    <a:bodyPr/>
                    <a:lstStyle/>
                    <a:p>
                      <a:pPr marL="0" algn="l" defTabSz="914400" rtl="0" eaLnBrk="1" latinLnBrk="0" hangingPunct="1"/>
                      <a:r>
                        <a:rPr lang="en-US" sz="3600" kern="1200" dirty="0">
                          <a:solidFill>
                            <a:schemeClr val="dk1"/>
                          </a:solidFill>
                          <a:effectLst>
                            <a:outerShdw blurRad="38100" dist="38100" dir="2700000" algn="tl">
                              <a:srgbClr val="000000">
                                <a:alpha val="43137"/>
                              </a:srgbClr>
                            </a:outerShdw>
                          </a:effectLst>
                          <a:latin typeface="+mn-lt"/>
                          <a:ea typeface="+mn-ea"/>
                          <a:cs typeface="+mn-cs"/>
                        </a:rPr>
                        <a:t>Success and Safety</a:t>
                      </a:r>
                    </a:p>
                  </a:txBody>
                  <a:tcPr/>
                </a:tc>
                <a:extLst>
                  <a:ext uri="{0D108BD9-81ED-4DB2-BD59-A6C34878D82A}">
                    <a16:rowId xmlns:a16="http://schemas.microsoft.com/office/drawing/2014/main" val="1058069874"/>
                  </a:ext>
                </a:extLst>
              </a:tr>
              <a:tr h="711442">
                <a:tc>
                  <a:txBody>
                    <a:bodyPr/>
                    <a:lstStyle/>
                    <a:p>
                      <a:pPr marL="0" algn="l" defTabSz="914400" rtl="0" eaLnBrk="1" latinLnBrk="0" hangingPunct="1"/>
                      <a:r>
                        <a:rPr lang="en-US" sz="3600" kern="1200" dirty="0">
                          <a:solidFill>
                            <a:schemeClr val="dk1"/>
                          </a:solidFill>
                          <a:effectLst>
                            <a:outerShdw blurRad="38100" dist="38100" dir="2700000" algn="tl">
                              <a:srgbClr val="000000">
                                <a:alpha val="43137"/>
                              </a:srgbClr>
                            </a:outerShdw>
                          </a:effectLst>
                          <a:latin typeface="+mn-lt"/>
                          <a:ea typeface="+mn-ea"/>
                          <a:cs typeface="+mn-cs"/>
                        </a:rPr>
                        <a:t>Capturing Jericho</a:t>
                      </a:r>
                    </a:p>
                  </a:txBody>
                  <a:tcPr/>
                </a:tc>
                <a:tc>
                  <a:txBody>
                    <a:bodyPr/>
                    <a:lstStyle/>
                    <a:p>
                      <a:pPr marL="0" algn="ctr" defTabSz="914400" rtl="0" eaLnBrk="1" latinLnBrk="0" hangingPunct="1"/>
                      <a:r>
                        <a:rPr lang="en-US" sz="3600" kern="1200" dirty="0">
                          <a:solidFill>
                            <a:schemeClr val="dk1"/>
                          </a:solidFill>
                          <a:effectLst>
                            <a:outerShdw blurRad="38100" dist="38100" dir="2700000" algn="tl">
                              <a:srgbClr val="000000">
                                <a:alpha val="43137"/>
                              </a:srgbClr>
                            </a:outerShdw>
                          </a:effectLst>
                          <a:latin typeface="+mn-lt"/>
                          <a:ea typeface="+mn-ea"/>
                          <a:cs typeface="+mn-cs"/>
                        </a:rPr>
                        <a:t>Yes</a:t>
                      </a:r>
                    </a:p>
                  </a:txBody>
                  <a:tcPr/>
                </a:tc>
                <a:tc>
                  <a:txBody>
                    <a:bodyPr/>
                    <a:lstStyle/>
                    <a:p>
                      <a:pPr marL="0" algn="l" defTabSz="914400" rtl="0" eaLnBrk="1" latinLnBrk="0" hangingPunct="1"/>
                      <a:r>
                        <a:rPr lang="en-US" sz="3600" kern="1200" dirty="0">
                          <a:solidFill>
                            <a:schemeClr val="dk1"/>
                          </a:solidFill>
                          <a:effectLst>
                            <a:outerShdw blurRad="38100" dist="38100" dir="2700000" algn="tl">
                              <a:srgbClr val="000000">
                                <a:alpha val="43137"/>
                              </a:srgbClr>
                            </a:outerShdw>
                          </a:effectLst>
                          <a:latin typeface="+mn-lt"/>
                          <a:ea typeface="+mn-ea"/>
                          <a:cs typeface="+mn-cs"/>
                        </a:rPr>
                        <a:t>Jericho destroyed</a:t>
                      </a:r>
                    </a:p>
                  </a:txBody>
                  <a:tcPr/>
                </a:tc>
                <a:extLst>
                  <a:ext uri="{0D108BD9-81ED-4DB2-BD59-A6C34878D82A}">
                    <a16:rowId xmlns:a16="http://schemas.microsoft.com/office/drawing/2014/main" val="95679026"/>
                  </a:ext>
                </a:extLst>
              </a:tr>
              <a:tr h="1153371">
                <a:tc>
                  <a:txBody>
                    <a:bodyPr/>
                    <a:lstStyle/>
                    <a:p>
                      <a:pPr marL="0" algn="l" defTabSz="914400" rtl="0" eaLnBrk="1" latinLnBrk="0" hangingPunct="1"/>
                      <a:r>
                        <a:rPr lang="en-US" sz="3600" kern="1200" dirty="0">
                          <a:solidFill>
                            <a:schemeClr val="dk1"/>
                          </a:solidFill>
                          <a:effectLst>
                            <a:outerShdw blurRad="38100" dist="38100" dir="2700000" algn="tl">
                              <a:srgbClr val="000000">
                                <a:alpha val="43137"/>
                              </a:srgbClr>
                            </a:outerShdw>
                          </a:effectLst>
                          <a:latin typeface="+mn-lt"/>
                          <a:ea typeface="+mn-ea"/>
                          <a:cs typeface="+mn-cs"/>
                        </a:rPr>
                        <a:t>First Attack on Ai</a:t>
                      </a:r>
                    </a:p>
                  </a:txBody>
                  <a:tcPr/>
                </a:tc>
                <a:tc>
                  <a:txBody>
                    <a:bodyPr/>
                    <a:lstStyle/>
                    <a:p>
                      <a:pPr marL="0" algn="ctr" defTabSz="914400" rtl="0" eaLnBrk="1" latinLnBrk="0" hangingPunct="1"/>
                      <a:r>
                        <a:rPr lang="en-US" sz="3600" kern="1200" dirty="0">
                          <a:solidFill>
                            <a:schemeClr val="dk1"/>
                          </a:solidFill>
                          <a:effectLst>
                            <a:outerShdw blurRad="38100" dist="38100" dir="2700000" algn="tl">
                              <a:srgbClr val="000000">
                                <a:alpha val="43137"/>
                              </a:srgbClr>
                            </a:outerShdw>
                          </a:effectLst>
                          <a:latin typeface="+mn-lt"/>
                          <a:ea typeface="+mn-ea"/>
                          <a:cs typeface="+mn-cs"/>
                        </a:rPr>
                        <a:t>No</a:t>
                      </a:r>
                    </a:p>
                  </a:txBody>
                  <a:tcPr/>
                </a:tc>
                <a:tc>
                  <a:txBody>
                    <a:bodyPr/>
                    <a:lstStyle/>
                    <a:p>
                      <a:pPr marL="0" algn="l" defTabSz="914400" rtl="0" eaLnBrk="1" latinLnBrk="0" hangingPunct="1"/>
                      <a:r>
                        <a:rPr lang="en-US" sz="3600" kern="1200" dirty="0">
                          <a:solidFill>
                            <a:schemeClr val="dk1"/>
                          </a:solidFill>
                          <a:effectLst>
                            <a:outerShdw blurRad="38100" dist="38100" dir="2700000" algn="tl">
                              <a:srgbClr val="000000">
                                <a:alpha val="43137"/>
                              </a:srgbClr>
                            </a:outerShdw>
                          </a:effectLst>
                          <a:latin typeface="+mn-lt"/>
                          <a:ea typeface="+mn-ea"/>
                          <a:cs typeface="+mn-cs"/>
                        </a:rPr>
                        <a:t>Failure, 36 men killed</a:t>
                      </a:r>
                    </a:p>
                    <a:p>
                      <a:pPr marL="0" algn="l" defTabSz="914400" rtl="0" eaLnBrk="1" latinLnBrk="0" hangingPunct="1"/>
                      <a:endParaRPr lang="en-US" sz="3600" kern="1200" dirty="0">
                        <a:solidFill>
                          <a:schemeClr val="dk1"/>
                        </a:solidFill>
                        <a:effectLst>
                          <a:outerShdw blurRad="38100" dist="38100" dir="2700000" algn="tl">
                            <a:srgbClr val="000000">
                              <a:alpha val="43137"/>
                            </a:srgbClr>
                          </a:outerShdw>
                        </a:effectLst>
                        <a:latin typeface="+mn-lt"/>
                        <a:ea typeface="+mn-ea"/>
                        <a:cs typeface="+mn-cs"/>
                      </a:endParaRPr>
                    </a:p>
                  </a:txBody>
                  <a:tcPr/>
                </a:tc>
                <a:extLst>
                  <a:ext uri="{0D108BD9-81ED-4DB2-BD59-A6C34878D82A}">
                    <a16:rowId xmlns:a16="http://schemas.microsoft.com/office/drawing/2014/main" val="3134510167"/>
                  </a:ext>
                </a:extLst>
              </a:tr>
              <a:tr h="711442">
                <a:tc>
                  <a:txBody>
                    <a:bodyPr/>
                    <a:lstStyle/>
                    <a:p>
                      <a:pPr marL="0" algn="l" defTabSz="914400" rtl="0" eaLnBrk="1" latinLnBrk="0" hangingPunct="1"/>
                      <a:r>
                        <a:rPr lang="en-US" sz="3600" kern="1200" dirty="0">
                          <a:solidFill>
                            <a:schemeClr val="dk1"/>
                          </a:solidFill>
                          <a:effectLst>
                            <a:outerShdw blurRad="38100" dist="38100" dir="2700000" algn="tl">
                              <a:srgbClr val="000000">
                                <a:alpha val="43137"/>
                              </a:srgbClr>
                            </a:outerShdw>
                          </a:effectLst>
                          <a:latin typeface="+mn-lt"/>
                          <a:ea typeface="+mn-ea"/>
                          <a:cs typeface="+mn-cs"/>
                        </a:rPr>
                        <a:t>Second Attack on Ai</a:t>
                      </a:r>
                    </a:p>
                  </a:txBody>
                  <a:tcPr/>
                </a:tc>
                <a:tc>
                  <a:txBody>
                    <a:bodyPr/>
                    <a:lstStyle/>
                    <a:p>
                      <a:pPr marL="0" algn="ctr" defTabSz="914400" rtl="0" eaLnBrk="1" latinLnBrk="0" hangingPunct="1"/>
                      <a:r>
                        <a:rPr lang="en-US" sz="3600" kern="1200" dirty="0">
                          <a:solidFill>
                            <a:schemeClr val="dk1"/>
                          </a:solidFill>
                          <a:effectLst>
                            <a:outerShdw blurRad="38100" dist="38100" dir="2700000" algn="tl">
                              <a:srgbClr val="000000">
                                <a:alpha val="43137"/>
                              </a:srgbClr>
                            </a:outerShdw>
                          </a:effectLst>
                          <a:latin typeface="+mn-lt"/>
                          <a:ea typeface="+mn-ea"/>
                          <a:cs typeface="+mn-cs"/>
                        </a:rPr>
                        <a:t>Yes</a:t>
                      </a:r>
                    </a:p>
                  </a:txBody>
                  <a:tcPr/>
                </a:tc>
                <a:tc>
                  <a:txBody>
                    <a:bodyPr/>
                    <a:lstStyle/>
                    <a:p>
                      <a:pPr marL="0" algn="l" defTabSz="914400" rtl="0" eaLnBrk="1" latinLnBrk="0" hangingPunct="1"/>
                      <a:r>
                        <a:rPr lang="en-US" sz="3600" kern="1200" dirty="0">
                          <a:solidFill>
                            <a:schemeClr val="dk1"/>
                          </a:solidFill>
                          <a:effectLst>
                            <a:outerShdw blurRad="38100" dist="38100" dir="2700000" algn="tl">
                              <a:srgbClr val="000000">
                                <a:alpha val="43137"/>
                              </a:srgbClr>
                            </a:outerShdw>
                          </a:effectLst>
                          <a:latin typeface="+mn-lt"/>
                          <a:ea typeface="+mn-ea"/>
                          <a:cs typeface="+mn-cs"/>
                        </a:rPr>
                        <a:t>Ai destroyed</a:t>
                      </a:r>
                    </a:p>
                  </a:txBody>
                  <a:tcPr/>
                </a:tc>
                <a:extLst>
                  <a:ext uri="{0D108BD9-81ED-4DB2-BD59-A6C34878D82A}">
                    <a16:rowId xmlns:a16="http://schemas.microsoft.com/office/drawing/2014/main" val="1041747142"/>
                  </a:ext>
                </a:extLst>
              </a:tr>
              <a:tr h="1153371">
                <a:tc>
                  <a:txBody>
                    <a:bodyPr/>
                    <a:lstStyle/>
                    <a:p>
                      <a:pPr marL="0" algn="l" defTabSz="914400" rtl="0" eaLnBrk="1" latinLnBrk="0" hangingPunct="1"/>
                      <a:r>
                        <a:rPr lang="en-US" sz="3600" kern="1200" dirty="0">
                          <a:solidFill>
                            <a:schemeClr val="dk1"/>
                          </a:solidFill>
                          <a:effectLst>
                            <a:outerShdw blurRad="38100" dist="38100" dir="2700000" algn="tl">
                              <a:srgbClr val="000000">
                                <a:alpha val="43137"/>
                              </a:srgbClr>
                            </a:outerShdw>
                          </a:effectLst>
                          <a:latin typeface="+mn-lt"/>
                          <a:ea typeface="+mn-ea"/>
                          <a:cs typeface="+mn-cs"/>
                        </a:rPr>
                        <a:t>Gibeonites</a:t>
                      </a:r>
                    </a:p>
                  </a:txBody>
                  <a:tcPr/>
                </a:tc>
                <a:tc>
                  <a:txBody>
                    <a:bodyPr/>
                    <a:lstStyle/>
                    <a:p>
                      <a:pPr marL="0" algn="ctr" defTabSz="914400" rtl="0" eaLnBrk="1" latinLnBrk="0" hangingPunct="1"/>
                      <a:r>
                        <a:rPr lang="en-US" sz="3600" kern="1200" dirty="0">
                          <a:solidFill>
                            <a:schemeClr val="dk1"/>
                          </a:solidFill>
                          <a:effectLst>
                            <a:outerShdw blurRad="38100" dist="38100" dir="2700000" algn="tl">
                              <a:srgbClr val="000000">
                                <a:alpha val="43137"/>
                              </a:srgbClr>
                            </a:outerShdw>
                          </a:effectLst>
                          <a:latin typeface="+mn-lt"/>
                          <a:ea typeface="+mn-ea"/>
                          <a:cs typeface="+mn-cs"/>
                        </a:rPr>
                        <a:t>No</a:t>
                      </a:r>
                    </a:p>
                  </a:txBody>
                  <a:tcPr/>
                </a:tc>
                <a:tc>
                  <a:txBody>
                    <a:bodyPr/>
                    <a:lstStyle/>
                    <a:p>
                      <a:pPr marL="0" algn="l" defTabSz="914400" rtl="0" eaLnBrk="1" latinLnBrk="0" hangingPunct="1"/>
                      <a:r>
                        <a:rPr lang="en-US" sz="3600" kern="1200" dirty="0">
                          <a:solidFill>
                            <a:schemeClr val="dk1"/>
                          </a:solidFill>
                          <a:effectLst>
                            <a:outerShdw blurRad="38100" dist="38100" dir="2700000" algn="tl">
                              <a:srgbClr val="000000">
                                <a:alpha val="43137"/>
                              </a:srgbClr>
                            </a:outerShdw>
                          </a:effectLst>
                          <a:latin typeface="+mn-lt"/>
                          <a:ea typeface="+mn-ea"/>
                          <a:cs typeface="+mn-cs"/>
                        </a:rPr>
                        <a:t>Tricked into a covenant with Gibeon</a:t>
                      </a:r>
                    </a:p>
                  </a:txBody>
                  <a:tcPr/>
                </a:tc>
                <a:extLst>
                  <a:ext uri="{0D108BD9-81ED-4DB2-BD59-A6C34878D82A}">
                    <a16:rowId xmlns:a16="http://schemas.microsoft.com/office/drawing/2014/main" val="3725960233"/>
                  </a:ext>
                </a:extLst>
              </a:tr>
            </a:tbl>
          </a:graphicData>
        </a:graphic>
      </p:graphicFrame>
    </p:spTree>
    <p:extLst>
      <p:ext uri="{BB962C8B-B14F-4D97-AF65-F5344CB8AC3E}">
        <p14:creationId xmlns:p14="http://schemas.microsoft.com/office/powerpoint/2010/main" val="853733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BB04C-0A9A-3290-8CA3-4A09D9E3E2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E8E02B-A391-29F6-850E-1A9DF5362E49}"/>
              </a:ext>
            </a:extLst>
          </p:cNvPr>
          <p:cNvSpPr>
            <a:spLocks noGrp="1"/>
          </p:cNvSpPr>
          <p:nvPr>
            <p:ph type="title"/>
          </p:nvPr>
        </p:nvSpPr>
        <p:spPr>
          <a:xfrm>
            <a:off x="838200" y="0"/>
            <a:ext cx="10515600" cy="1325563"/>
          </a:xfrm>
        </p:spPr>
        <p:txBody>
          <a:bodyPr>
            <a:normAutofit/>
          </a:bodyPr>
          <a:lstStyle/>
          <a:p>
            <a:r>
              <a:rPr lang="en-US" sz="4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Joshua’s dilemma:</a:t>
            </a:r>
          </a:p>
        </p:txBody>
      </p:sp>
      <p:sp>
        <p:nvSpPr>
          <p:cNvPr id="3" name="Content Placeholder 2">
            <a:extLst>
              <a:ext uri="{FF2B5EF4-FFF2-40B4-BE49-F238E27FC236}">
                <a16:creationId xmlns:a16="http://schemas.microsoft.com/office/drawing/2014/main" id="{9293A0A2-FDC9-7DD5-79F7-BC185C6463B0}"/>
              </a:ext>
            </a:extLst>
          </p:cNvPr>
          <p:cNvSpPr>
            <a:spLocks noGrp="1"/>
          </p:cNvSpPr>
          <p:nvPr>
            <p:ph idx="1"/>
          </p:nvPr>
        </p:nvSpPr>
        <p:spPr>
          <a:xfrm>
            <a:off x="533400" y="1143000"/>
            <a:ext cx="11125200" cy="5714999"/>
          </a:xfrm>
        </p:spPr>
        <p:txBody>
          <a:bodyPr>
            <a:normAutofit/>
          </a:bodyPr>
          <a:lstStyle/>
          <a:p>
            <a:pPr marL="457200" marR="0" algn="l"/>
            <a:r>
              <a:rPr lang="en-US" sz="4400" b="1" i="1"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God’s direction was to kill them: </a:t>
            </a:r>
          </a:p>
          <a:p>
            <a:pPr marL="0" marR="0" indent="0" algn="l">
              <a:buNone/>
            </a:pPr>
            <a:r>
              <a:rPr lang="en-US" sz="40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Deuteronomy 7:1-5 </a:t>
            </a:r>
            <a:r>
              <a:rPr lang="en-US" sz="44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"When the LORD your God brings you into the land which you go to possess, and has cast out many nations before you….you shall conquer them [and] </a:t>
            </a:r>
            <a:r>
              <a:rPr lang="en-US" sz="4400" b="1"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utterly destroy them.</a:t>
            </a:r>
            <a:r>
              <a:rPr lang="en-US" sz="4400" b="1" i="1"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 </a:t>
            </a:r>
            <a:r>
              <a:rPr lang="en-US" sz="4400" b="1" kern="100" dirty="0">
                <a:solidFill>
                  <a:srgbClr val="002060"/>
                </a:solidFill>
                <a:effectLst>
                  <a:outerShdw blurRad="38100" dist="38100" dir="2700000" algn="tl">
                    <a:srgbClr val="000000">
                      <a:alpha val="43137"/>
                    </a:srgbClr>
                  </a:outerShdw>
                </a:effectLst>
                <a:latin typeface="Arial" panose="020B0604020202020204" pitchFamily="34" charset="0"/>
                <a:cs typeface="Times New Roman" panose="02020603050405020304" pitchFamily="18" charset="0"/>
              </a:rPr>
              <a:t>You shall make no covenant with them nor show mercy to them</a:t>
            </a:r>
            <a:r>
              <a:rPr lang="en-US" sz="4400" kern="100" dirty="0">
                <a:effectLst>
                  <a:outerShdw blurRad="38100" dist="38100" dir="2700000" algn="tl">
                    <a:srgbClr val="000000">
                      <a:alpha val="43137"/>
                    </a:srgbClr>
                  </a:outerShdw>
                </a:effectLst>
                <a:latin typeface="Arial" panose="020B0604020202020204" pitchFamily="34" charset="0"/>
                <a:cs typeface="Times New Roman" panose="02020603050405020304" pitchFamily="18" charset="0"/>
              </a:rPr>
              <a:t>…. </a:t>
            </a:r>
            <a:r>
              <a:rPr lang="en-US" sz="4400" i="1"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a:t>
            </a:r>
            <a:endParaRPr lang="en-US" sz="44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141678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50043-CD71-4BEF-A50D-C9EE28FA97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6EAD9C-7FD1-2B91-8C66-B28F5A273C0A}"/>
              </a:ext>
            </a:extLst>
          </p:cNvPr>
          <p:cNvSpPr>
            <a:spLocks noGrp="1"/>
          </p:cNvSpPr>
          <p:nvPr>
            <p:ph type="title"/>
          </p:nvPr>
        </p:nvSpPr>
        <p:spPr>
          <a:xfrm>
            <a:off x="838200" y="0"/>
            <a:ext cx="10515600" cy="1325563"/>
          </a:xfrm>
        </p:spPr>
        <p:txBody>
          <a:bodyPr>
            <a:normAutofit/>
          </a:bodyPr>
          <a:lstStyle/>
          <a:p>
            <a:r>
              <a:rPr lang="en-US" sz="4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Joshua’s dilemma:</a:t>
            </a:r>
          </a:p>
        </p:txBody>
      </p:sp>
      <p:sp>
        <p:nvSpPr>
          <p:cNvPr id="3" name="Content Placeholder 2">
            <a:extLst>
              <a:ext uri="{FF2B5EF4-FFF2-40B4-BE49-F238E27FC236}">
                <a16:creationId xmlns:a16="http://schemas.microsoft.com/office/drawing/2014/main" id="{481E9DBE-8C43-ECC4-7ABE-D023240FF79E}"/>
              </a:ext>
            </a:extLst>
          </p:cNvPr>
          <p:cNvSpPr>
            <a:spLocks noGrp="1"/>
          </p:cNvSpPr>
          <p:nvPr>
            <p:ph idx="1"/>
          </p:nvPr>
        </p:nvSpPr>
        <p:spPr>
          <a:xfrm>
            <a:off x="533400" y="1143001"/>
            <a:ext cx="11125200" cy="4972050"/>
          </a:xfrm>
        </p:spPr>
        <p:txBody>
          <a:bodyPr>
            <a:normAutofit/>
          </a:bodyPr>
          <a:lstStyle/>
          <a:p>
            <a:pPr marL="457200" marR="0" algn="l"/>
            <a:r>
              <a:rPr lang="en-US" sz="4400" b="1" i="1"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But the Law says to keep your word: </a:t>
            </a:r>
          </a:p>
          <a:p>
            <a:pPr marL="0" marR="0" indent="0" algn="l">
              <a:buNone/>
            </a:pPr>
            <a:endParaRPr lang="en-US" sz="15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endParaRPr>
          </a:p>
          <a:p>
            <a:pPr marL="0" marR="0" indent="0" algn="l">
              <a:buNone/>
            </a:pPr>
            <a:r>
              <a:rPr lang="en-US" sz="40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Deuteronomy 23:21-23 </a:t>
            </a:r>
            <a:r>
              <a:rPr lang="en-US" sz="44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a:t>
            </a:r>
            <a:r>
              <a:rPr lang="en-US" sz="4400" b="1"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If you make a vow </a:t>
            </a:r>
            <a:r>
              <a:rPr lang="en-US" sz="44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to the LORD your God, </a:t>
            </a:r>
            <a:r>
              <a:rPr lang="en-US" sz="4400" b="1"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you shall not delay fulfilling it</a:t>
            </a:r>
            <a:r>
              <a:rPr lang="en-US" sz="44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 for the LORD your God will surely require it of you, and you will be guilty of sin….</a:t>
            </a:r>
            <a:r>
              <a:rPr lang="en-US" sz="4400" b="1"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You shall be careful to do what has passed your lips</a:t>
            </a:r>
            <a:r>
              <a:rPr lang="en-US" sz="44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a:t>
            </a:r>
            <a:endParaRPr lang="en-US" sz="4400" dirty="0"/>
          </a:p>
        </p:txBody>
      </p:sp>
    </p:spTree>
    <p:extLst>
      <p:ext uri="{BB962C8B-B14F-4D97-AF65-F5344CB8AC3E}">
        <p14:creationId xmlns:p14="http://schemas.microsoft.com/office/powerpoint/2010/main" val="3679943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0F4C61-110F-C9E5-A673-18F144070295}"/>
              </a:ext>
            </a:extLst>
          </p:cNvPr>
          <p:cNvSpPr>
            <a:spLocks noGrp="1"/>
          </p:cNvSpPr>
          <p:nvPr>
            <p:ph idx="1"/>
          </p:nvPr>
        </p:nvSpPr>
        <p:spPr>
          <a:xfrm>
            <a:off x="838200" y="704850"/>
            <a:ext cx="10515600" cy="5472113"/>
          </a:xfrm>
        </p:spPr>
        <p:txBody>
          <a:bodyPr>
            <a:normAutofit/>
          </a:bodyPr>
          <a:lstStyle/>
          <a:p>
            <a:pPr marL="0" indent="0">
              <a:buNone/>
            </a:pPr>
            <a:r>
              <a:rPr lang="en-US" sz="40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Psalm 15:1-4  </a:t>
            </a:r>
          </a:p>
          <a:p>
            <a:pPr marL="0" indent="0">
              <a:buNone/>
            </a:pPr>
            <a:r>
              <a:rPr lang="en-US" sz="4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“O LORD, who may abide in Your tent?  Who may dwell on Your holy hill?  </a:t>
            </a:r>
            <a:r>
              <a:rPr lang="en-US" sz="4000" b="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He who walks with integrity,</a:t>
            </a:r>
            <a:r>
              <a:rPr lang="en-US" sz="4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and works righteousness, and </a:t>
            </a:r>
            <a:r>
              <a:rPr lang="en-US" sz="4000" b="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speaks truth </a:t>
            </a:r>
            <a:r>
              <a:rPr lang="en-US" sz="4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in his heart.  He does not slander with his tongue, nor does evil to his neighbor, nor takes up a reproach against his friend; he </a:t>
            </a:r>
            <a:r>
              <a:rPr lang="en-US" sz="4000" b="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swears to his own hurt and does not change.</a:t>
            </a:r>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481893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95863-1BD5-0B55-F47E-FA5D0A8E724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D1740A-C87C-592E-5397-4427E623BA72}"/>
              </a:ext>
            </a:extLst>
          </p:cNvPr>
          <p:cNvSpPr>
            <a:spLocks noGrp="1"/>
          </p:cNvSpPr>
          <p:nvPr>
            <p:ph idx="1"/>
          </p:nvPr>
        </p:nvSpPr>
        <p:spPr>
          <a:xfrm>
            <a:off x="533400" y="571500"/>
            <a:ext cx="11125200" cy="6286499"/>
          </a:xfrm>
        </p:spPr>
        <p:txBody>
          <a:bodyPr>
            <a:normAutofit/>
          </a:bodyPr>
          <a:lstStyle/>
          <a:p>
            <a:pPr marR="0" indent="0" algn="l">
              <a:buNone/>
            </a:pPr>
            <a:r>
              <a:rPr lang="en-US" sz="44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Matthew 5:33-37 </a:t>
            </a:r>
            <a:r>
              <a:rPr lang="en-US" sz="48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“…'You shall not swear falsely, but shall perform to the Lord what you have sworn.' But I say to you, </a:t>
            </a:r>
            <a:r>
              <a:rPr lang="en-US" sz="4800" b="1"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Do not take an oath at all</a:t>
            </a:r>
            <a:r>
              <a:rPr lang="en-US" sz="48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 either by heaven…or by the earth…or by Jerusalem…. And do not take an oath by your head…. </a:t>
            </a:r>
            <a:r>
              <a:rPr lang="en-US" sz="4800" b="1"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Let what you say be simply 'Yes' or 'No'; anything more than this comes from evil</a:t>
            </a:r>
            <a:r>
              <a:rPr lang="en-US" sz="48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 </a:t>
            </a:r>
          </a:p>
        </p:txBody>
      </p:sp>
    </p:spTree>
    <p:extLst>
      <p:ext uri="{BB962C8B-B14F-4D97-AF65-F5344CB8AC3E}">
        <p14:creationId xmlns:p14="http://schemas.microsoft.com/office/powerpoint/2010/main" val="902579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AF863-6539-FDEF-7550-839BCBACD7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EE607A-D836-235B-49E4-3EB4D09A7E43}"/>
              </a:ext>
            </a:extLst>
          </p:cNvPr>
          <p:cNvSpPr>
            <a:spLocks noGrp="1"/>
          </p:cNvSpPr>
          <p:nvPr>
            <p:ph type="title"/>
          </p:nvPr>
        </p:nvSpPr>
        <p:spPr>
          <a:xfrm>
            <a:off x="838200" y="571500"/>
            <a:ext cx="10515600" cy="1428749"/>
          </a:xfrm>
        </p:spPr>
        <p:txBody>
          <a:bodyPr>
            <a:normAutofit/>
          </a:bodyPr>
          <a:lstStyle/>
          <a:p>
            <a:r>
              <a:rPr lang="en-US" sz="4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Future problems due to the vow with Gibeon:</a:t>
            </a:r>
          </a:p>
        </p:txBody>
      </p:sp>
      <p:sp>
        <p:nvSpPr>
          <p:cNvPr id="3" name="Content Placeholder 2">
            <a:extLst>
              <a:ext uri="{FF2B5EF4-FFF2-40B4-BE49-F238E27FC236}">
                <a16:creationId xmlns:a16="http://schemas.microsoft.com/office/drawing/2014/main" id="{AAA677C5-FD94-AD73-B87E-6A9F2EA1B5B4}"/>
              </a:ext>
            </a:extLst>
          </p:cNvPr>
          <p:cNvSpPr>
            <a:spLocks noGrp="1"/>
          </p:cNvSpPr>
          <p:nvPr>
            <p:ph idx="1"/>
          </p:nvPr>
        </p:nvSpPr>
        <p:spPr>
          <a:xfrm>
            <a:off x="533400" y="2438401"/>
            <a:ext cx="11125200" cy="4038600"/>
          </a:xfrm>
        </p:spPr>
        <p:txBody>
          <a:bodyPr>
            <a:normAutofit/>
          </a:bodyPr>
          <a:lstStyle/>
          <a:p>
            <a:pPr marL="457200" marR="0" algn="l"/>
            <a:r>
              <a:rPr lang="en-US" sz="4400" b="1"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Joshua 10:1-14 </a:t>
            </a:r>
            <a:r>
              <a:rPr lang="en-US" sz="44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 Israel will be forced into a premature battle with 5 cities</a:t>
            </a:r>
            <a:endParaRPr lang="en-US" sz="4400" b="1"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endParaRPr>
          </a:p>
          <a:p>
            <a:pPr marL="457200"/>
            <a:r>
              <a:rPr lang="en-US" sz="4400" b="1"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2 Samuel 21 </a:t>
            </a:r>
            <a:r>
              <a:rPr lang="en-US" sz="44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Saul breaks the vow with the Gibeonites, and the Israelites suffer famine.	</a:t>
            </a:r>
            <a:endParaRPr lang="en-US" sz="4000"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endParaRPr>
          </a:p>
          <a:p>
            <a:pPr marL="457200"/>
            <a:endParaRPr lang="en-US" sz="4000"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55818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DE876C-5099-AA19-B7B1-5CFCFC3C353D}"/>
              </a:ext>
            </a:extLst>
          </p:cNvPr>
          <p:cNvSpPr>
            <a:spLocks noGrp="1"/>
          </p:cNvSpPr>
          <p:nvPr>
            <p:ph idx="1"/>
          </p:nvPr>
        </p:nvSpPr>
        <p:spPr>
          <a:xfrm>
            <a:off x="838200" y="647700"/>
            <a:ext cx="10515600" cy="5529263"/>
          </a:xfrm>
        </p:spPr>
        <p:txBody>
          <a:bodyPr>
            <a:normAutofit/>
          </a:bodyPr>
          <a:lstStyle/>
          <a:p>
            <a:pPr marL="0" indent="0">
              <a:buNone/>
            </a:pPr>
            <a:r>
              <a:rPr lang="en-US" sz="4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Joshua 9:19-20  </a:t>
            </a:r>
            <a:r>
              <a:rPr lang="en-US" sz="5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US" sz="54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We have sworn to them by the LORD, the God of Israel,</a:t>
            </a:r>
            <a:r>
              <a:rPr lang="en-US" sz="5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and now we cannot touch them.  This we will do to them, even let them live, </a:t>
            </a:r>
            <a:r>
              <a:rPr lang="en-US" sz="54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so that wrath will not be upon us</a:t>
            </a:r>
            <a:r>
              <a:rPr lang="en-US" sz="5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202942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5CDE2-9FF0-1FE9-3333-C79269E3C458}"/>
              </a:ext>
            </a:extLst>
          </p:cNvPr>
          <p:cNvSpPr>
            <a:spLocks noGrp="1"/>
          </p:cNvSpPr>
          <p:nvPr>
            <p:ph type="title"/>
          </p:nvPr>
        </p:nvSpPr>
        <p:spPr>
          <a:xfrm>
            <a:off x="838200" y="365125"/>
            <a:ext cx="10515600" cy="777875"/>
          </a:xfrm>
        </p:spPr>
        <p:txBody>
          <a:bodyPr/>
          <a:lstStyle/>
          <a:p>
            <a:r>
              <a:rPr lang="en-US"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Joshua 9:21 The solution to his dilemma: </a:t>
            </a:r>
          </a:p>
        </p:txBody>
      </p:sp>
      <p:sp>
        <p:nvSpPr>
          <p:cNvPr id="3" name="Content Placeholder 2">
            <a:extLst>
              <a:ext uri="{FF2B5EF4-FFF2-40B4-BE49-F238E27FC236}">
                <a16:creationId xmlns:a16="http://schemas.microsoft.com/office/drawing/2014/main" id="{3CF92073-CB2B-4DEF-DC7A-5E6833CA747D}"/>
              </a:ext>
            </a:extLst>
          </p:cNvPr>
          <p:cNvSpPr>
            <a:spLocks noGrp="1"/>
          </p:cNvSpPr>
          <p:nvPr>
            <p:ph idx="1"/>
          </p:nvPr>
        </p:nvSpPr>
        <p:spPr>
          <a:xfrm>
            <a:off x="838200" y="1314450"/>
            <a:ext cx="10515600" cy="4862513"/>
          </a:xfrm>
        </p:spPr>
        <p:txBody>
          <a:bodyPr>
            <a:normAutofit/>
          </a:bodyPr>
          <a:lstStyle/>
          <a:p>
            <a:r>
              <a:rPr lang="en-US" sz="4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“So they became hewers of wood and drawers of water </a:t>
            </a:r>
            <a:r>
              <a:rPr lang="en-US" sz="40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for the whole congregation</a:t>
            </a:r>
            <a:r>
              <a:rPr lang="en-US" sz="4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p>
          <a:p>
            <a:r>
              <a:rPr lang="en-US" sz="4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Josh. 9:23 “you shall </a:t>
            </a:r>
            <a:r>
              <a:rPr lang="en-US" sz="40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never cease being slaves,</a:t>
            </a:r>
            <a:r>
              <a:rPr lang="en-US" sz="4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both hewers of wood and drawers of water </a:t>
            </a:r>
            <a:r>
              <a:rPr lang="en-US" sz="40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for the house of my God</a:t>
            </a:r>
            <a:r>
              <a:rPr lang="en-US" sz="4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p>
          <a:p>
            <a:r>
              <a:rPr lang="en-US" sz="4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Deut. 20:10-15 “…all the people who are found in it </a:t>
            </a:r>
            <a:r>
              <a:rPr lang="en-US" sz="40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shall become your forced labor and shall serve </a:t>
            </a:r>
            <a:r>
              <a:rPr lang="en-US" sz="4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you….”</a:t>
            </a:r>
          </a:p>
        </p:txBody>
      </p:sp>
    </p:spTree>
    <p:extLst>
      <p:ext uri="{BB962C8B-B14F-4D97-AF65-F5344CB8AC3E}">
        <p14:creationId xmlns:p14="http://schemas.microsoft.com/office/powerpoint/2010/main" val="2106742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D785A-BE06-08E4-B345-8AA39A1AFE14}"/>
              </a:ext>
            </a:extLst>
          </p:cNvPr>
          <p:cNvSpPr>
            <a:spLocks noGrp="1"/>
          </p:cNvSpPr>
          <p:nvPr>
            <p:ph type="title"/>
          </p:nvPr>
        </p:nvSpPr>
        <p:spPr>
          <a:xfrm>
            <a:off x="838200" y="365125"/>
            <a:ext cx="10515600" cy="892175"/>
          </a:xfrm>
        </p:spPr>
        <p:txBody>
          <a:bodyPr/>
          <a:lstStyle/>
          <a:p>
            <a:r>
              <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Prophecies in Genesis 9-10:</a:t>
            </a:r>
          </a:p>
        </p:txBody>
      </p:sp>
      <p:sp>
        <p:nvSpPr>
          <p:cNvPr id="3" name="Content Placeholder 2">
            <a:extLst>
              <a:ext uri="{FF2B5EF4-FFF2-40B4-BE49-F238E27FC236}">
                <a16:creationId xmlns:a16="http://schemas.microsoft.com/office/drawing/2014/main" id="{B0DBBB63-B5AA-199D-5BFE-563B98B2527A}"/>
              </a:ext>
            </a:extLst>
          </p:cNvPr>
          <p:cNvSpPr>
            <a:spLocks noGrp="1"/>
          </p:cNvSpPr>
          <p:nvPr>
            <p:ph idx="1"/>
          </p:nvPr>
        </p:nvSpPr>
        <p:spPr>
          <a:xfrm>
            <a:off x="685800" y="1428750"/>
            <a:ext cx="11296650" cy="5238750"/>
          </a:xfrm>
        </p:spPr>
        <p:txBody>
          <a:bodyPr>
            <a:noAutofit/>
          </a:bodyPr>
          <a:lstStyle/>
          <a:p>
            <a:pPr indent="0">
              <a:lnSpc>
                <a:spcPct val="107000"/>
              </a:lnSpc>
              <a:spcBef>
                <a:spcPts val="600"/>
              </a:spcBef>
              <a:spcAft>
                <a:spcPts val="600"/>
              </a:spcAft>
            </a:pPr>
            <a:r>
              <a:rPr lang="en-US" sz="3200" b="1"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Arial" panose="020B0604020202020204" pitchFamily="34" charset="0"/>
              </a:rPr>
              <a:t>Canaan:  </a:t>
            </a:r>
            <a:r>
              <a:rPr lang="en-US" sz="32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Arial" panose="020B0604020202020204" pitchFamily="34" charset="0"/>
              </a:rPr>
              <a:t>Gen 9:25  “Cursed be Canaan; </a:t>
            </a:r>
            <a:r>
              <a:rPr lang="en-US" sz="3200"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Arial" panose="020B0604020202020204" pitchFamily="34" charset="0"/>
              </a:rPr>
              <a:t>A servant of servants He shall be to his brothers.” </a:t>
            </a:r>
            <a:endParaRPr lang="en-US" sz="3200"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endParaRPr>
          </a:p>
          <a:p>
            <a:pPr indent="0">
              <a:lnSpc>
                <a:spcPct val="107000"/>
              </a:lnSpc>
              <a:spcBef>
                <a:spcPts val="600"/>
              </a:spcBef>
              <a:spcAft>
                <a:spcPts val="600"/>
              </a:spcAft>
            </a:pPr>
            <a:r>
              <a:rPr lang="en-US" sz="3200" b="1"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Arial" panose="020B0604020202020204" pitchFamily="34" charset="0"/>
              </a:rPr>
              <a:t>Shem: </a:t>
            </a:r>
            <a:r>
              <a:rPr lang="en-US" sz="32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Arial" panose="020B0604020202020204" pitchFamily="34" charset="0"/>
              </a:rPr>
              <a:t>Gen 9:26 “Blessed be the LORD the God of Shem, and </a:t>
            </a:r>
            <a:r>
              <a:rPr lang="en-US" sz="3200"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Arial" panose="020B0604020202020204" pitchFamily="34" charset="0"/>
              </a:rPr>
              <a:t>let Canaan be his servant.”</a:t>
            </a:r>
            <a:endParaRPr lang="en-US" sz="3200"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endParaRPr>
          </a:p>
          <a:p>
            <a:pPr marL="0" marR="0" indent="0" algn="l">
              <a:lnSpc>
                <a:spcPct val="107000"/>
              </a:lnSpc>
              <a:spcAft>
                <a:spcPts val="600"/>
              </a:spcAft>
              <a:buNone/>
            </a:pPr>
            <a:r>
              <a:rPr lang="en-US" sz="3200"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Arial" panose="020B0604020202020204" pitchFamily="34" charset="0"/>
              </a:rPr>
              <a:t>Gen 10:15 </a:t>
            </a:r>
            <a:r>
              <a:rPr lang="en-US" sz="32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Arial" panose="020B0604020202020204" pitchFamily="34" charset="0"/>
              </a:rPr>
              <a:t>“</a:t>
            </a:r>
            <a:r>
              <a:rPr lang="en-US" sz="3200" b="1"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Arial" panose="020B0604020202020204" pitchFamily="34" charset="0"/>
              </a:rPr>
              <a:t>Canaan</a:t>
            </a:r>
            <a:r>
              <a:rPr lang="en-US" sz="32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Arial" panose="020B0604020202020204" pitchFamily="34" charset="0"/>
              </a:rPr>
              <a:t> </a:t>
            </a:r>
            <a:r>
              <a:rPr lang="en-US" sz="3200" b="1"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Arial" panose="020B0604020202020204" pitchFamily="34" charset="0"/>
              </a:rPr>
              <a:t>became the father of</a:t>
            </a:r>
            <a:r>
              <a:rPr lang="en-US" sz="32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Arial" panose="020B0604020202020204" pitchFamily="34" charset="0"/>
              </a:rPr>
              <a:t>…the Jebusite and the Amorite and the Girgashite and </a:t>
            </a:r>
            <a:r>
              <a:rPr lang="en-US" sz="3200" b="1"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Arial" panose="020B0604020202020204" pitchFamily="34" charset="0"/>
              </a:rPr>
              <a:t>the Hivite </a:t>
            </a:r>
            <a:r>
              <a:rPr lang="en-US" sz="32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Arial" panose="020B0604020202020204" pitchFamily="34" charset="0"/>
              </a:rPr>
              <a:t>and the Arkite and the </a:t>
            </a:r>
            <a:r>
              <a:rPr lang="en-US" sz="3200" kern="100" dirty="0" err="1">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Arial" panose="020B0604020202020204" pitchFamily="34" charset="0"/>
              </a:rPr>
              <a:t>Sinite</a:t>
            </a:r>
            <a:r>
              <a:rPr lang="en-US" sz="32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Arial" panose="020B0604020202020204" pitchFamily="34" charset="0"/>
              </a:rPr>
              <a:t> and the </a:t>
            </a:r>
            <a:r>
              <a:rPr lang="en-US" sz="3200" kern="100" dirty="0" err="1">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Arial" panose="020B0604020202020204" pitchFamily="34" charset="0"/>
              </a:rPr>
              <a:t>Arvadite</a:t>
            </a:r>
            <a:r>
              <a:rPr lang="en-US" sz="32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Arial" panose="020B0604020202020204" pitchFamily="34" charset="0"/>
              </a:rPr>
              <a:t> and the Zemarite and the </a:t>
            </a:r>
            <a:r>
              <a:rPr lang="en-US" sz="3200" kern="100" dirty="0" err="1">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Arial" panose="020B0604020202020204" pitchFamily="34" charset="0"/>
              </a:rPr>
              <a:t>Hamathite</a:t>
            </a:r>
            <a:r>
              <a:rPr lang="en-US" sz="32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Arial" panose="020B0604020202020204" pitchFamily="34" charset="0"/>
              </a:rPr>
              <a:t>…”   </a:t>
            </a:r>
            <a:r>
              <a:rPr lang="en-US" sz="3200"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Arial" panose="020B0604020202020204" pitchFamily="34" charset="0"/>
              </a:rPr>
              <a:t>Gibeonites were Hivites.</a:t>
            </a:r>
            <a:endParaRPr lang="en-US" sz="3200" dirty="0">
              <a:solidFill>
                <a:srgbClr val="002060"/>
              </a:solidFill>
            </a:endParaRPr>
          </a:p>
        </p:txBody>
      </p:sp>
    </p:spTree>
    <p:extLst>
      <p:ext uri="{BB962C8B-B14F-4D97-AF65-F5344CB8AC3E}">
        <p14:creationId xmlns:p14="http://schemas.microsoft.com/office/powerpoint/2010/main" val="2263741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BAD6D5-7225-A71D-DE0C-1B83C64F490D}"/>
              </a:ext>
            </a:extLst>
          </p:cNvPr>
          <p:cNvSpPr>
            <a:spLocks noGrp="1"/>
          </p:cNvSpPr>
          <p:nvPr>
            <p:ph idx="1"/>
          </p:nvPr>
        </p:nvSpPr>
        <p:spPr>
          <a:xfrm>
            <a:off x="619125" y="921543"/>
            <a:ext cx="10953750" cy="5014913"/>
          </a:xfrm>
        </p:spPr>
        <p:txBody>
          <a:bodyPr/>
          <a:lstStyle/>
          <a:p>
            <a:pPr marL="0" indent="0">
              <a:buNone/>
            </a:pPr>
            <a:r>
              <a:rPr lang="en-US" sz="3600" dirty="0">
                <a:latin typeface="Arial" panose="020B0604020202020204" pitchFamily="34" charset="0"/>
                <a:cs typeface="Arial" panose="020B0604020202020204" pitchFamily="34" charset="0"/>
              </a:rPr>
              <a:t>Warren </a:t>
            </a:r>
            <a:r>
              <a:rPr lang="en-US" sz="3600" dirty="0" err="1">
                <a:latin typeface="Arial" panose="020B0604020202020204" pitchFamily="34" charset="0"/>
                <a:cs typeface="Arial" panose="020B0604020202020204" pitchFamily="34" charset="0"/>
              </a:rPr>
              <a:t>Wiersbe</a:t>
            </a:r>
            <a:r>
              <a:rPr lang="en-US" sz="3600" dirty="0">
                <a:latin typeface="Arial" panose="020B0604020202020204" pitchFamily="34" charset="0"/>
                <a:cs typeface="Arial" panose="020B0604020202020204" pitchFamily="34" charset="0"/>
              </a:rPr>
              <a:t>:  </a:t>
            </a:r>
          </a:p>
          <a:p>
            <a:pPr marL="0" indent="0">
              <a:buNone/>
            </a:pPr>
            <a:r>
              <a:rPr lang="en-US" sz="4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“Looking down the centuries, Noah predicted three times that the </a:t>
            </a:r>
            <a:r>
              <a:rPr lang="en-US" sz="44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descendants of Canaan</a:t>
            </a:r>
            <a:r>
              <a:rPr lang="en-US" sz="4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44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would become the lowest of servants.</a:t>
            </a:r>
            <a:r>
              <a:rPr lang="en-US" sz="4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The Canaanites are listed in </a:t>
            </a:r>
            <a:r>
              <a:rPr lang="en-US" sz="4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Genesis 10:15-19 </a:t>
            </a:r>
            <a:r>
              <a:rPr lang="en-US" sz="4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and are the very nations the Israelites conquered and whose land they inhabited.” </a:t>
            </a:r>
          </a:p>
        </p:txBody>
      </p:sp>
    </p:spTree>
    <p:extLst>
      <p:ext uri="{BB962C8B-B14F-4D97-AF65-F5344CB8AC3E}">
        <p14:creationId xmlns:p14="http://schemas.microsoft.com/office/powerpoint/2010/main" val="23681823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66840-2282-3890-5DC4-C1292443509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2DA55F-AB18-E22C-5F46-02FD44FBFD20}"/>
              </a:ext>
            </a:extLst>
          </p:cNvPr>
          <p:cNvSpPr>
            <a:spLocks noGrp="1"/>
          </p:cNvSpPr>
          <p:nvPr>
            <p:ph idx="1"/>
          </p:nvPr>
        </p:nvSpPr>
        <p:spPr>
          <a:xfrm>
            <a:off x="533400" y="1504949"/>
            <a:ext cx="11125200" cy="3848101"/>
          </a:xfrm>
        </p:spPr>
        <p:txBody>
          <a:bodyPr>
            <a:normAutofit fontScale="92500" lnSpcReduction="10000"/>
          </a:bodyPr>
          <a:lstStyle/>
          <a:p>
            <a:pPr marR="0" indent="0" algn="l">
              <a:buNone/>
            </a:pPr>
            <a:r>
              <a:rPr lang="en-US" sz="5400"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Joshua 9:27 </a:t>
            </a:r>
            <a:r>
              <a:rPr lang="en-US" sz="54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“But Joshua made them that day cutters of wood and drawers of water for the congregation and for the altar of the LORD, to this day, </a:t>
            </a:r>
            <a:r>
              <a:rPr lang="en-US" sz="5400" b="1"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in the place that he should choose….” </a:t>
            </a:r>
          </a:p>
        </p:txBody>
      </p:sp>
    </p:spTree>
    <p:extLst>
      <p:ext uri="{BB962C8B-B14F-4D97-AF65-F5344CB8AC3E}">
        <p14:creationId xmlns:p14="http://schemas.microsoft.com/office/powerpoint/2010/main" val="4037488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group of men carrying sacks&#10;&#10;AI-generated content may be incorrect.">
            <a:extLst>
              <a:ext uri="{FF2B5EF4-FFF2-40B4-BE49-F238E27FC236}">
                <a16:creationId xmlns:a16="http://schemas.microsoft.com/office/drawing/2014/main" id="{89ADE99B-7124-F1DB-CA41-61FC2F0FC4E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5991" b="23739"/>
          <a:stretch/>
        </p:blipFill>
        <p:spPr>
          <a:xfrm>
            <a:off x="457200" y="457200"/>
            <a:ext cx="11277600" cy="5943600"/>
          </a:xfrm>
          <a:prstGeom prst="rect">
            <a:avLst/>
          </a:prstGeom>
        </p:spPr>
      </p:pic>
    </p:spTree>
    <p:extLst>
      <p:ext uri="{BB962C8B-B14F-4D97-AF65-F5344CB8AC3E}">
        <p14:creationId xmlns:p14="http://schemas.microsoft.com/office/powerpoint/2010/main" val="16459550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ED178C-44EC-7731-EEC3-1F4704E48E74}"/>
            </a:ext>
          </a:extLst>
        </p:cNvPr>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1E424A85-B6BE-E5E7-C080-869123928234}"/>
              </a:ext>
            </a:extLst>
          </p:cNvPr>
          <p:cNvPicPr>
            <a:picLocks noGrp="1" noChangeAspect="1"/>
          </p:cNvPicPr>
          <p:nvPr>
            <p:ph idx="1"/>
          </p:nvPr>
        </p:nvPicPr>
        <p:blipFill>
          <a:blip r:embed="rId2"/>
          <a:stretch>
            <a:fillRect/>
          </a:stretch>
        </p:blipFill>
        <p:spPr>
          <a:xfrm>
            <a:off x="1667022" y="107266"/>
            <a:ext cx="8857956" cy="6643467"/>
          </a:xfrm>
          <a:prstGeom prst="rect">
            <a:avLst/>
          </a:prstGeom>
        </p:spPr>
      </p:pic>
    </p:spTree>
    <p:extLst>
      <p:ext uri="{BB962C8B-B14F-4D97-AF65-F5344CB8AC3E}">
        <p14:creationId xmlns:p14="http://schemas.microsoft.com/office/powerpoint/2010/main" val="1094509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B45B91-9072-38E3-D2D2-63EA107310DE}"/>
              </a:ext>
            </a:extLst>
          </p:cNvPr>
          <p:cNvSpPr>
            <a:spLocks noGrp="1"/>
          </p:cNvSpPr>
          <p:nvPr>
            <p:ph type="title"/>
          </p:nvPr>
        </p:nvSpPr>
        <p:spPr>
          <a:xfrm>
            <a:off x="1710931" y="222643"/>
            <a:ext cx="8767089" cy="1646328"/>
          </a:xfrm>
        </p:spPr>
        <p:txBody>
          <a:bodyPr vert="horz" lIns="91440" tIns="45720" rIns="91440" bIns="45720" rtlCol="0" anchor="ctr">
            <a:normAutofit/>
          </a:bodyPr>
          <a:lstStyle/>
          <a:p>
            <a:pPr algn="ctr"/>
            <a:r>
              <a:rPr lang="en-US" sz="4600" dirty="0">
                <a:effectLst>
                  <a:outerShdw blurRad="38100" dist="38100" dir="2700000" algn="tl">
                    <a:srgbClr val="000000">
                      <a:alpha val="43137"/>
                    </a:srgbClr>
                  </a:outerShdw>
                </a:effectLst>
              </a:rPr>
              <a:t>The Gibeonites bring water and wood for the tabernacle</a:t>
            </a:r>
          </a:p>
        </p:txBody>
      </p:sp>
      <p:sp>
        <p:nvSpPr>
          <p:cNvPr id="29"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oup of statues holding buckets and a bowl of water&#10;&#10;AI-generated content may be incorrect.">
            <a:extLst>
              <a:ext uri="{FF2B5EF4-FFF2-40B4-BE49-F238E27FC236}">
                <a16:creationId xmlns:a16="http://schemas.microsoft.com/office/drawing/2014/main" id="{FDC2C7F6-43CC-9D7F-B0F5-F75FDCC46AB5}"/>
              </a:ext>
            </a:extLst>
          </p:cNvPr>
          <p:cNvPicPr>
            <a:picLocks noChangeAspect="1"/>
          </p:cNvPicPr>
          <p:nvPr/>
        </p:nvPicPr>
        <p:blipFill>
          <a:blip r:embed="rId2">
            <a:extLst>
              <a:ext uri="{28A0092B-C50C-407E-A947-70E740481C1C}">
                <a14:useLocalDpi xmlns:a14="http://schemas.microsoft.com/office/drawing/2010/main" val="0"/>
              </a:ext>
            </a:extLst>
          </a:blip>
          <a:srcRect t="4014" r="-4" b="-4"/>
          <a:stretch/>
        </p:blipFill>
        <p:spPr>
          <a:xfrm>
            <a:off x="0" y="2451999"/>
            <a:ext cx="5896410" cy="4244803"/>
          </a:xfrm>
          <a:prstGeom prst="rect">
            <a:avLst/>
          </a:prstGeom>
        </p:spPr>
      </p:pic>
      <p:pic>
        <p:nvPicPr>
          <p:cNvPr id="5" name="Content Placeholder 4" descr="A model of a building with a fire&#10;&#10;AI-generated content may be incorrect.">
            <a:extLst>
              <a:ext uri="{FF2B5EF4-FFF2-40B4-BE49-F238E27FC236}">
                <a16:creationId xmlns:a16="http://schemas.microsoft.com/office/drawing/2014/main" id="{548BCD11-5510-47F9-A3AC-CCE9586ED76B}"/>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11423" r="2456" b="3"/>
          <a:stretch/>
        </p:blipFill>
        <p:spPr>
          <a:xfrm>
            <a:off x="6292539" y="2451999"/>
            <a:ext cx="5896416" cy="4244803"/>
          </a:xfrm>
          <a:prstGeom prst="rect">
            <a:avLst/>
          </a:prstGeom>
        </p:spPr>
      </p:pic>
    </p:spTree>
    <p:extLst>
      <p:ext uri="{BB962C8B-B14F-4D97-AF65-F5344CB8AC3E}">
        <p14:creationId xmlns:p14="http://schemas.microsoft.com/office/powerpoint/2010/main" val="3519109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8D031-5542-CA58-26CA-7365B3DAC2B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9FB62C-71CC-6249-6E4C-927D168A99A9}"/>
              </a:ext>
            </a:extLst>
          </p:cNvPr>
          <p:cNvSpPr>
            <a:spLocks noGrp="1"/>
          </p:cNvSpPr>
          <p:nvPr>
            <p:ph idx="1"/>
          </p:nvPr>
        </p:nvSpPr>
        <p:spPr>
          <a:xfrm>
            <a:off x="533400" y="1512065"/>
            <a:ext cx="11125200" cy="3833870"/>
          </a:xfrm>
        </p:spPr>
        <p:txBody>
          <a:bodyPr>
            <a:normAutofit/>
          </a:bodyPr>
          <a:lstStyle/>
          <a:p>
            <a:pPr marR="0" indent="0" algn="l">
              <a:buNone/>
            </a:pPr>
            <a:r>
              <a:rPr lang="en-US" sz="4000"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Joshua 9:27 </a:t>
            </a:r>
            <a:r>
              <a:rPr lang="en-US" sz="44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“But Joshua made them that day cutters of wood and drawers of water for the congregation and for the altar of the LORD, to this day, </a:t>
            </a:r>
            <a:r>
              <a:rPr lang="en-US" sz="4400" b="1"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in the place that He should choose.” </a:t>
            </a:r>
          </a:p>
          <a:p>
            <a:pPr marR="0" indent="0" algn="l">
              <a:buNone/>
            </a:pPr>
            <a:endParaRPr lang="en-US" sz="4400" b="1"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endParaRPr>
          </a:p>
          <a:p>
            <a:pPr marR="0" indent="0" algn="l">
              <a:buNone/>
            </a:pPr>
            <a:endParaRPr lang="en-US" sz="4400" b="1"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008016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93D845-CC11-5BC6-AA78-6E8522EBA8A6}"/>
              </a:ext>
            </a:extLst>
          </p:cNvPr>
          <p:cNvSpPr>
            <a:spLocks noGrp="1"/>
          </p:cNvSpPr>
          <p:nvPr>
            <p:ph idx="1"/>
          </p:nvPr>
        </p:nvSpPr>
        <p:spPr>
          <a:xfrm>
            <a:off x="838200" y="738130"/>
            <a:ext cx="10515600" cy="5794872"/>
          </a:xfrm>
        </p:spPr>
        <p:txBody>
          <a:bodyPr>
            <a:normAutofit lnSpcReduction="10000"/>
          </a:bodyPr>
          <a:lstStyle/>
          <a:p>
            <a:pPr marL="0" marR="0" indent="0" algn="l">
              <a:buNone/>
            </a:pPr>
            <a:r>
              <a:rPr lang="en-US" sz="3600"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Deut. 12:5-7  </a:t>
            </a:r>
            <a:r>
              <a:rPr lang="en-US" sz="4000" b="1"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a:t>
            </a:r>
            <a:r>
              <a:rPr lang="en-US" sz="40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But you shall seek the LORD </a:t>
            </a:r>
            <a:r>
              <a:rPr lang="en-US" sz="4000" b="1" i="1"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at the place which the LORD your God will choose</a:t>
            </a:r>
            <a:r>
              <a:rPr lang="en-US" sz="4000"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 </a:t>
            </a:r>
            <a:r>
              <a:rPr lang="en-US" sz="40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from all your tribes, to establish His name there for His dwelling, and there you shall come.  </a:t>
            </a:r>
            <a:r>
              <a:rPr lang="en-US" sz="4000" b="1" i="1"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There you shall bring your burnt offering</a:t>
            </a:r>
            <a:r>
              <a:rPr lang="en-US" sz="40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 your sacrifices, your tithes, the contributions of your hand, your votive offerings, and the firstborn of your herd and of your flock…. you and your households shall…rejoice in all your undertakings in which the LORD your God has blessed you.” </a:t>
            </a:r>
          </a:p>
          <a:p>
            <a:pPr marL="0" indent="0">
              <a:buNone/>
            </a:pPr>
            <a:endParaRPr lang="en-US" dirty="0"/>
          </a:p>
        </p:txBody>
      </p:sp>
    </p:spTree>
    <p:extLst>
      <p:ext uri="{BB962C8B-B14F-4D97-AF65-F5344CB8AC3E}">
        <p14:creationId xmlns:p14="http://schemas.microsoft.com/office/powerpoint/2010/main" val="17305214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2EBE52-1078-A72B-E073-D37ED56FF79C}"/>
              </a:ext>
            </a:extLst>
          </p:cNvPr>
          <p:cNvSpPr>
            <a:spLocks noGrp="1"/>
          </p:cNvSpPr>
          <p:nvPr>
            <p:ph idx="1"/>
          </p:nvPr>
        </p:nvSpPr>
        <p:spPr>
          <a:xfrm>
            <a:off x="838200" y="1042261"/>
            <a:ext cx="10515600" cy="4773478"/>
          </a:xfrm>
        </p:spPr>
        <p:txBody>
          <a:bodyPr>
            <a:noAutofit/>
          </a:bodyPr>
          <a:lstStyle/>
          <a:p>
            <a:pPr marL="0" indent="0">
              <a:buNone/>
            </a:pPr>
            <a:r>
              <a:rPr lang="en-US" sz="5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Psalm 84:10  </a:t>
            </a:r>
          </a:p>
          <a:p>
            <a:pPr marL="0" indent="0">
              <a:buNone/>
            </a:pPr>
            <a:r>
              <a:rPr lang="en-US" sz="54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“For a day in Your courts is better than a thousand outside.  I would rather stand at the threshold of the house of my God than dwell in the tents of wickedness.” </a:t>
            </a:r>
          </a:p>
        </p:txBody>
      </p:sp>
    </p:spTree>
    <p:extLst>
      <p:ext uri="{BB962C8B-B14F-4D97-AF65-F5344CB8AC3E}">
        <p14:creationId xmlns:p14="http://schemas.microsoft.com/office/powerpoint/2010/main" val="33636669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0F794-901D-78D1-40E1-FE8B74AABB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CB1A96-D6C6-E645-C34F-903F80D96533}"/>
              </a:ext>
            </a:extLst>
          </p:cNvPr>
          <p:cNvSpPr>
            <a:spLocks noGrp="1"/>
          </p:cNvSpPr>
          <p:nvPr>
            <p:ph type="title"/>
          </p:nvPr>
        </p:nvSpPr>
        <p:spPr>
          <a:xfrm>
            <a:off x="838200" y="215899"/>
            <a:ext cx="10515600" cy="621383"/>
          </a:xfrm>
        </p:spPr>
        <p:txBody>
          <a:bodyPr>
            <a:normAutofit fontScale="90000"/>
          </a:bodyPr>
          <a:lstStyle/>
          <a:p>
            <a:r>
              <a:rPr lang="en-US" sz="48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Blessings for Gibeon:</a:t>
            </a:r>
          </a:p>
        </p:txBody>
      </p:sp>
      <p:sp>
        <p:nvSpPr>
          <p:cNvPr id="3" name="Content Placeholder 2">
            <a:extLst>
              <a:ext uri="{FF2B5EF4-FFF2-40B4-BE49-F238E27FC236}">
                <a16:creationId xmlns:a16="http://schemas.microsoft.com/office/drawing/2014/main" id="{3402ACFE-DAAE-F873-E99A-2F6F44FDAA34}"/>
              </a:ext>
            </a:extLst>
          </p:cNvPr>
          <p:cNvSpPr>
            <a:spLocks noGrp="1"/>
          </p:cNvSpPr>
          <p:nvPr>
            <p:ph idx="1"/>
          </p:nvPr>
        </p:nvSpPr>
        <p:spPr>
          <a:xfrm>
            <a:off x="238125" y="958468"/>
            <a:ext cx="11715750" cy="5497416"/>
          </a:xfrm>
        </p:spPr>
        <p:txBody>
          <a:bodyPr>
            <a:noAutofit/>
          </a:bodyPr>
          <a:lstStyle/>
          <a:p>
            <a:pPr>
              <a:buClr>
                <a:srgbClr val="002060"/>
              </a:buClr>
            </a:pPr>
            <a:r>
              <a:rPr lang="en-US" sz="40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Gibeon becomes a priestly city</a:t>
            </a:r>
            <a:r>
              <a:rPr lang="en-US" sz="4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the ark of the covenant often stayed there. </a:t>
            </a:r>
            <a:r>
              <a:rPr lang="en-US" sz="3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1 Chr. 16:39-40; 21:29</a:t>
            </a:r>
          </a:p>
          <a:p>
            <a:pPr>
              <a:buClr>
                <a:srgbClr val="002060"/>
              </a:buClr>
            </a:pPr>
            <a:r>
              <a:rPr lang="en-US" sz="40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One of David’s mighty men </a:t>
            </a:r>
            <a:r>
              <a:rPr lang="en-US" sz="4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was a Gibeonite. 		</a:t>
            </a:r>
            <a:r>
              <a:rPr lang="en-US" sz="3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1 Chr. 12:4 </a:t>
            </a:r>
          </a:p>
          <a:p>
            <a:pPr>
              <a:buClr>
                <a:srgbClr val="002060"/>
              </a:buClr>
            </a:pPr>
            <a:r>
              <a:rPr lang="en-US" sz="4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God appeared &amp; </a:t>
            </a:r>
            <a:r>
              <a:rPr lang="en-US" sz="40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spoke to Solomon at Gibeon, </a:t>
            </a:r>
            <a:r>
              <a:rPr lang="en-US" sz="4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where Solomon asked for wisdom.	</a:t>
            </a:r>
            <a:r>
              <a:rPr lang="en-US" sz="3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1 Kings 3:4-5</a:t>
            </a:r>
          </a:p>
          <a:p>
            <a:pPr>
              <a:buClr>
                <a:srgbClr val="002060"/>
              </a:buClr>
            </a:pPr>
            <a:r>
              <a:rPr lang="en-US" sz="40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Gibeonites</a:t>
            </a:r>
            <a:r>
              <a:rPr lang="en-US" sz="4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were among those who returned with Ezra to </a:t>
            </a:r>
            <a:r>
              <a:rPr lang="en-US" sz="40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restore the temple </a:t>
            </a:r>
            <a:r>
              <a:rPr lang="en-US" sz="4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and </a:t>
            </a:r>
            <a:r>
              <a:rPr lang="en-US" sz="40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rebuild the walls</a:t>
            </a:r>
            <a:r>
              <a:rPr lang="en-US" sz="4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of Jerusalem after the exile. </a:t>
            </a:r>
            <a:r>
              <a:rPr lang="en-US" sz="3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Ezra 2:43; Neh.3:7;7:25</a:t>
            </a:r>
          </a:p>
        </p:txBody>
      </p:sp>
    </p:spTree>
    <p:extLst>
      <p:ext uri="{BB962C8B-B14F-4D97-AF65-F5344CB8AC3E}">
        <p14:creationId xmlns:p14="http://schemas.microsoft.com/office/powerpoint/2010/main" val="3837771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02A2-1C92-89AB-0024-B8A2ACC90327}"/>
              </a:ext>
            </a:extLst>
          </p:cNvPr>
          <p:cNvSpPr>
            <a:spLocks noGrp="1"/>
          </p:cNvSpPr>
          <p:nvPr>
            <p:ph type="title"/>
          </p:nvPr>
        </p:nvSpPr>
        <p:spPr>
          <a:xfrm>
            <a:off x="838200" y="365125"/>
            <a:ext cx="10515600" cy="796925"/>
          </a:xfrm>
        </p:spPr>
        <p:txBody>
          <a:bodyPr/>
          <a:lstStyle/>
          <a:p>
            <a:r>
              <a:rPr lang="en-US"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Lessons from Joshua 9:</a:t>
            </a:r>
          </a:p>
        </p:txBody>
      </p:sp>
      <p:sp>
        <p:nvSpPr>
          <p:cNvPr id="3" name="Content Placeholder 2">
            <a:extLst>
              <a:ext uri="{FF2B5EF4-FFF2-40B4-BE49-F238E27FC236}">
                <a16:creationId xmlns:a16="http://schemas.microsoft.com/office/drawing/2014/main" id="{0B9DD0C3-696E-26F0-DB29-F3FE88572C81}"/>
              </a:ext>
            </a:extLst>
          </p:cNvPr>
          <p:cNvSpPr>
            <a:spLocks noGrp="1"/>
          </p:cNvSpPr>
          <p:nvPr>
            <p:ph idx="1"/>
          </p:nvPr>
        </p:nvSpPr>
        <p:spPr>
          <a:xfrm>
            <a:off x="571500" y="1390650"/>
            <a:ext cx="10782300" cy="5102225"/>
          </a:xfrm>
        </p:spPr>
        <p:txBody>
          <a:bodyPr>
            <a:normAutofit/>
          </a:bodyPr>
          <a:lstStyle/>
          <a:p>
            <a:pPr marL="342900" marR="0" lvl="0" indent="-342900" algn="l">
              <a:buClr>
                <a:srgbClr val="002060"/>
              </a:buClr>
              <a:buSzPct val="70000"/>
              <a:buFont typeface="Arial" panose="020B0604020202020204" pitchFamily="34" charset="0"/>
              <a:buAutoNum type="arabicPeriod"/>
            </a:pPr>
            <a:r>
              <a:rPr lang="en-US" sz="3200"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Use discernment</a:t>
            </a:r>
            <a:r>
              <a:rPr lang="en-US" sz="32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 and don’t be pressured to make a quick decision. </a:t>
            </a:r>
          </a:p>
          <a:p>
            <a:pPr marL="342900" marR="0" lvl="0" indent="-342900" algn="l">
              <a:buClr>
                <a:srgbClr val="002060"/>
              </a:buClr>
              <a:buSzPct val="70000"/>
              <a:buFont typeface="Arial" panose="020B0604020202020204" pitchFamily="34" charset="0"/>
              <a:buAutoNum type="arabicPeriod"/>
            </a:pPr>
            <a:r>
              <a:rPr lang="en-US" sz="3200"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Pray about EVERYTHING!  </a:t>
            </a:r>
            <a:r>
              <a:rPr lang="en-US" sz="32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Josh 9:14  The men of Israel “did not ask for the counsel of the LORD.”</a:t>
            </a:r>
          </a:p>
          <a:p>
            <a:pPr marL="342900" marR="0" lvl="0" indent="-342900" algn="l">
              <a:buClr>
                <a:srgbClr val="002060"/>
              </a:buClr>
              <a:buSzPct val="70000"/>
              <a:buFont typeface="Arial" panose="020B0604020202020204" pitchFamily="34" charset="0"/>
              <a:buAutoNum type="arabicPeriod"/>
            </a:pPr>
            <a:r>
              <a:rPr lang="en-US" sz="3200"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When you make a vow, keep it, </a:t>
            </a:r>
            <a:r>
              <a:rPr lang="en-US" sz="32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even if it’s inconvenient.  To not honor your vow brings dishonor on the Lord </a:t>
            </a:r>
            <a:r>
              <a:rPr lang="en-US" sz="3200" kern="10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you serve.  </a:t>
            </a:r>
            <a:r>
              <a:rPr lang="en-US" sz="32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(Josh 9:19)</a:t>
            </a:r>
          </a:p>
          <a:p>
            <a:pPr marL="342900" marR="0" lvl="0" indent="-342900" algn="l">
              <a:buClr>
                <a:srgbClr val="002060"/>
              </a:buClr>
              <a:buSzPct val="70000"/>
              <a:buFont typeface="Arial" panose="020B0604020202020204" pitchFamily="34" charset="0"/>
              <a:buAutoNum type="arabicPeriod"/>
            </a:pPr>
            <a:r>
              <a:rPr lang="en-US" sz="3200" kern="100" dirty="0">
                <a:solidFill>
                  <a:srgbClr val="002060"/>
                </a:solidFill>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God can redeem even our failures.  </a:t>
            </a:r>
            <a:r>
              <a:rPr lang="en-US" sz="3200" kern="100" dirty="0">
                <a:effectLst>
                  <a:outerShdw blurRad="38100" dist="38100" dir="2700000" algn="tl">
                    <a:srgbClr val="000000">
                      <a:alpha val="43137"/>
                    </a:srgbClr>
                  </a:outerShdw>
                </a:effectLst>
                <a:latin typeface="Arial" panose="020B0604020202020204" pitchFamily="34" charset="0"/>
                <a:ea typeface="Aptos" panose="020B0004020202020204" pitchFamily="34" charset="0"/>
                <a:cs typeface="Times New Roman" panose="02020603050405020304" pitchFamily="18" charset="0"/>
              </a:rPr>
              <a:t>The Gibeonites were brought into the household of Israel because Joshua let them live.  Josh 9:27</a:t>
            </a:r>
          </a:p>
          <a:p>
            <a:pPr>
              <a:buClr>
                <a:srgbClr val="002060"/>
              </a:buClr>
              <a:buSzPct val="70000"/>
            </a:pPr>
            <a:endParaRPr lang="en-US" dirty="0"/>
          </a:p>
        </p:txBody>
      </p:sp>
    </p:spTree>
    <p:extLst>
      <p:ext uri="{BB962C8B-B14F-4D97-AF65-F5344CB8AC3E}">
        <p14:creationId xmlns:p14="http://schemas.microsoft.com/office/powerpoint/2010/main" val="44752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52098-48F5-7312-6DA0-073889A41743}"/>
              </a:ext>
            </a:extLst>
          </p:cNvPr>
          <p:cNvSpPr>
            <a:spLocks noGrp="1"/>
          </p:cNvSpPr>
          <p:nvPr>
            <p:ph type="title"/>
          </p:nvPr>
        </p:nvSpPr>
        <p:spPr/>
        <p:txBody>
          <a:bodyPr>
            <a:normAutofit/>
          </a:bodyPr>
          <a:lstStyle/>
          <a:p>
            <a:r>
              <a:rPr lang="en-US" sz="48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Lord’s desire is redemption:</a:t>
            </a:r>
          </a:p>
        </p:txBody>
      </p:sp>
      <p:sp>
        <p:nvSpPr>
          <p:cNvPr id="3" name="Content Placeholder 2">
            <a:extLst>
              <a:ext uri="{FF2B5EF4-FFF2-40B4-BE49-F238E27FC236}">
                <a16:creationId xmlns:a16="http://schemas.microsoft.com/office/drawing/2014/main" id="{4AC4F1A5-E482-4213-C638-6358CD01CEFE}"/>
              </a:ext>
            </a:extLst>
          </p:cNvPr>
          <p:cNvSpPr>
            <a:spLocks noGrp="1"/>
          </p:cNvSpPr>
          <p:nvPr>
            <p:ph idx="1"/>
          </p:nvPr>
        </p:nvSpPr>
        <p:spPr>
          <a:xfrm>
            <a:off x="838200" y="1825625"/>
            <a:ext cx="11010900" cy="4351338"/>
          </a:xfrm>
        </p:spPr>
        <p:txBody>
          <a:bodyPr>
            <a:normAutofit/>
          </a:bodyPr>
          <a:lstStyle/>
          <a:p>
            <a:pPr marL="0" indent="0">
              <a:buNone/>
            </a:pPr>
            <a:r>
              <a:rPr lang="en-US" sz="40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 Peter 3:9  </a:t>
            </a:r>
            <a:r>
              <a:rPr lang="en-US" sz="4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US" sz="4800" b="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Lord </a:t>
            </a:r>
            <a:r>
              <a:rPr lang="en-US" sz="4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is </a:t>
            </a:r>
            <a:r>
              <a:rPr lang="en-US" sz="4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not slow to fulfill his promise as some count slowness, but </a:t>
            </a:r>
            <a:r>
              <a:rPr lang="en-US" sz="4800" b="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is patient </a:t>
            </a:r>
            <a:r>
              <a:rPr lang="en-US" sz="4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toward you, </a:t>
            </a:r>
            <a:r>
              <a:rPr lang="en-US" sz="4800" b="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not wishing that any should perish, but that all should reach repentance</a:t>
            </a:r>
            <a:r>
              <a:rPr lang="en-US" sz="4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6592532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5623</TotalTime>
  <Words>1398</Words>
  <Application>Microsoft Office PowerPoint</Application>
  <PresentationFormat>Widescreen</PresentationFormat>
  <Paragraphs>89</Paragraphs>
  <Slides>30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Helvetica Neue Medium</vt:lpstr>
      <vt:lpstr>Office Theme</vt:lpstr>
      <vt:lpstr>PowerPoint Presentation</vt:lpstr>
      <vt:lpstr>Joshua Lesson 8 March 13, 2025 </vt:lpstr>
      <vt:lpstr>PowerPoint Presentation</vt:lpstr>
      <vt:lpstr>PowerPoint Presentation</vt:lpstr>
      <vt:lpstr>Gibeon’s strategy: </vt:lpstr>
      <vt:lpstr>PowerPoint Presentation</vt:lpstr>
      <vt:lpstr>PowerPoint Presentation</vt:lpstr>
      <vt:lpstr>Gibeonites repeat:</vt:lpstr>
      <vt:lpstr>PowerPoint Presentation</vt:lpstr>
      <vt:lpstr>The real problem:</vt:lpstr>
      <vt:lpstr>The necessity of trusting God for guidance:</vt:lpstr>
      <vt:lpstr>Joshua’s dilemma:</vt:lpstr>
      <vt:lpstr>Joshua’s dilemma:</vt:lpstr>
      <vt:lpstr>PowerPoint Presentation</vt:lpstr>
      <vt:lpstr>PowerPoint Presentation</vt:lpstr>
      <vt:lpstr>Future problems due to the vow with Gibeon:</vt:lpstr>
      <vt:lpstr>PowerPoint Presentation</vt:lpstr>
      <vt:lpstr>Joshua 9:21 The solution to his dilemma: </vt:lpstr>
      <vt:lpstr>Prophecies in Genesis 9-10:</vt:lpstr>
      <vt:lpstr>PowerPoint Presentation</vt:lpstr>
      <vt:lpstr>PowerPoint Presentation</vt:lpstr>
      <vt:lpstr>PowerPoint Presentation</vt:lpstr>
      <vt:lpstr>PowerPoint Presentation</vt:lpstr>
      <vt:lpstr>The Gibeonites bring water and wood for the tabernacle</vt:lpstr>
      <vt:lpstr>PowerPoint Presentation</vt:lpstr>
      <vt:lpstr>PowerPoint Presentation</vt:lpstr>
      <vt:lpstr>PowerPoint Presentation</vt:lpstr>
      <vt:lpstr>Blessings for Gibeon:</vt:lpstr>
      <vt:lpstr>Lessons from Joshua 9:</vt:lpstr>
      <vt:lpstr>The Lord’s desire is redemption: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Samuel  Lesson 1</dc:title>
  <dc:creator>Karin Puckett</dc:creator>
  <cp:lastModifiedBy>Karin Puckett</cp:lastModifiedBy>
  <cp:revision>256</cp:revision>
  <cp:lastPrinted>2025-03-12T22:33:28Z</cp:lastPrinted>
  <dcterms:created xsi:type="dcterms:W3CDTF">2020-01-14T21:02:12Z</dcterms:created>
  <dcterms:modified xsi:type="dcterms:W3CDTF">2025-03-12T22:34:37Z</dcterms:modified>
</cp:coreProperties>
</file>