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0" r:id="rId3"/>
    <p:sldId id="303" r:id="rId4"/>
    <p:sldId id="314" r:id="rId5"/>
    <p:sldId id="309" r:id="rId6"/>
    <p:sldId id="307" r:id="rId7"/>
    <p:sldId id="306" r:id="rId8"/>
    <p:sldId id="305" r:id="rId9"/>
    <p:sldId id="311" r:id="rId10"/>
    <p:sldId id="312" r:id="rId11"/>
    <p:sldId id="313" r:id="rId12"/>
    <p:sldId id="318" r:id="rId13"/>
    <p:sldId id="289" r:id="rId14"/>
    <p:sldId id="315" r:id="rId15"/>
    <p:sldId id="296" r:id="rId16"/>
    <p:sldId id="284" r:id="rId17"/>
    <p:sldId id="317" r:id="rId18"/>
    <p:sldId id="316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A00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746" autoAdjust="0"/>
    <p:restoredTop sz="95223" autoAdjust="0"/>
  </p:normalViewPr>
  <p:slideViewPr>
    <p:cSldViewPr snapToGrid="0">
      <p:cViewPr varScale="1">
        <p:scale>
          <a:sx n="77" d="100"/>
          <a:sy n="77" d="100"/>
        </p:scale>
        <p:origin x="208" y="7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056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BD70C4-CFB1-4EC9-A840-186B23877F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056A5-A3DC-49D1-8D6E-E3F52554AA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221C3-989E-4610-BEC5-F737377BB1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6DC3F3A-5F34-4173-B17A-9F394911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6726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1/16/2020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18EB54-E3B1-4EF8-8F20-D43FBF716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7999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Check to make sure everyone who wishes has a set of notes. Explain the packet.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0051D-9FA7-4653-BD62-32687D6F93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</p:spTree>
    <p:extLst>
      <p:ext uri="{BB962C8B-B14F-4D97-AF65-F5344CB8AC3E}">
        <p14:creationId xmlns:p14="http://schemas.microsoft.com/office/powerpoint/2010/main" val="2868424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Check to make sure everyone who wishes has a set of notes. Explain the packet.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0051D-9FA7-4653-BD62-32687D6F93B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</p:spTree>
    <p:extLst>
      <p:ext uri="{BB962C8B-B14F-4D97-AF65-F5344CB8AC3E}">
        <p14:creationId xmlns:p14="http://schemas.microsoft.com/office/powerpoint/2010/main" val="3824231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26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01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84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1/16/2020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8EB54-E3B1-4EF8-8F20-D43FBF716C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98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DE8A-80C2-443C-B8E3-3910911D2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E2F87-BDAD-43A8-B493-2C4933A8E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7D129-FAA7-44B1-A2D1-A77F353FD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DDC55-0EBC-4073-9934-05BD5E08D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1B7DF-2964-4CDC-BADC-2F4DD285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2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3F264-CE97-4D35-A977-AAA51F505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1194-3B69-4D88-9AD9-DB1651D4C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16525-F08B-4D88-8C3A-50581331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C525F-C632-41DF-81CD-FD2438A5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C77AD-3C0F-4F06-9364-0BAE9BCF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60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5043-2B58-41CC-97F2-15C531C2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C5B0F-6E32-4DC2-ACE4-B448C9FB5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6BA4D-50AF-43B6-8F28-75AB3D17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24310-3C23-4C17-8B20-A7536FEC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C4B8A-C7DD-4027-8A92-9CA411D9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60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646F-A039-4DC4-9363-239A6C871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8F556-9285-4A15-B787-1F1655EF5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64220-CECA-4E63-BC4A-8345B3AA6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D900E-F61C-42FD-B687-4CC84184C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7A49E-FA2F-40DD-9C89-426B1D6E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70672-2C96-448E-8712-18FD3F01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5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3F00-1A7C-4881-BBFB-8E20E6E09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0AAC2-4821-48CD-B08A-4AB94381A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E38FA-BD9B-41C7-BEFD-3391A7CD6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206FCF-564A-4478-B0FE-B24F18438F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C786B8-E164-4DDF-B3BB-2E98E46B8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EC7DD0-9A5F-49A4-9FF4-C5EC72059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ABAEC0-A395-425B-8234-C9719648D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EE3C8-371F-49D2-BCD1-E1C30FC17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6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45C2-767C-4DD1-93A0-EB2F2CC8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58932-A244-49F6-9E70-A5F8530AF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E4558-D6A0-4039-BEF4-7075103C9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81D097-FADB-4438-9285-BD86B0B7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4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F66362-3D07-4F4E-B148-7A7C5F16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9A6FDA-B2FC-4281-8ADE-45BA14A51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8C090-B14E-47CC-80F8-338BC3AAE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8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EB4B-D324-4275-BB2C-ABB11B34E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34408-7339-4C0E-A01A-8A3A62A6C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5E176-7D1C-4CD5-BFAD-EEE1958EB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C52E9-FCC1-4C13-9A47-D898E80B6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F0CC6-6420-406C-9DE9-5A713A94A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7B09C-46F3-406D-B020-C29DFFC9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84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2791E-CEF9-4552-9792-06E697ABA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7006A3-FA82-4F16-B00A-F81543B8B8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AA2F5-1329-47AB-A3E4-39E8075BC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2D385-D4EE-419D-9152-61BFB809E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18B2C-A05D-4867-988E-373A76F59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050D1-13E6-41F5-93BB-AF9660AF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9A44-98E9-4E56-8614-61F0A5FE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56A04-C51A-4DBD-A90E-468689A7F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9134D-9437-4F43-9877-83F2FE4A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B2406-6F1B-47C6-942F-AA85BEFB8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54ADF-BAFE-4BE4-955B-DD76A7C2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45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ACEF5A-6ED0-4A70-91FE-23AFE41A7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E46CC9-E12F-4F1F-B069-BD3EA855C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F60EA-7837-40FD-AFC9-D859A49A4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05052-A74F-42A7-B924-2C69384C4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BADAD-4C7B-4606-90BA-D67AED20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8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F9028A-9A92-4D2A-B063-CCC5DEECF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1C1FB-A312-4234-BC19-6D89A4620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27AFB-6D1F-4D3D-A7F3-34866AC19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8303D-869E-48F7-BBD5-E20E0A3FA7E4}" type="datetimeFigureOut">
              <a:rPr lang="en-US" smtClean="0"/>
              <a:t>3/11/20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9E446-21B5-47EF-A73D-9DFC82C07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C7B1E-5B1B-4160-ABF7-A0131C343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C7226-46FA-4CA6-84C6-0762CB56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9297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A8BF-3F49-4D12-8790-4A6F2A7CE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Samuel </a:t>
            </a:r>
            <a:br>
              <a:rPr lang="en-US" dirty="0"/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Chapters 16-17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19D15-0B65-4EF4-9DA7-518716D7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3128" y="5876309"/>
            <a:ext cx="8428872" cy="8234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Largoseminolewomansbiblestudy.com</a:t>
            </a:r>
          </a:p>
          <a:p>
            <a:pPr algn="ctr"/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e the source image">
            <a:extLst>
              <a:ext uri="{FF2B5EF4-FFF2-40B4-BE49-F238E27FC236}">
                <a16:creationId xmlns:a16="http://schemas.microsoft.com/office/drawing/2014/main" id="{6DEA1779-6D4E-4C1D-9415-BC3BDE7C17E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0" r="1129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9319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4091E5C-1FEF-42E7-863F-156C192ACA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A8BF-3F49-4D12-8790-4A6F2A7CE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Samuel </a:t>
            </a:r>
            <a:br>
              <a:rPr lang="en-US" dirty="0"/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Chapters 16-17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19D15-0B65-4EF4-9DA7-518716D7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3128" y="5876309"/>
            <a:ext cx="8428872" cy="8234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Largoseminolewomansbiblestudy.com</a:t>
            </a:r>
          </a:p>
          <a:p>
            <a:pPr algn="ctr"/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e the source image">
            <a:extLst>
              <a:ext uri="{FF2B5EF4-FFF2-40B4-BE49-F238E27FC236}">
                <a16:creationId xmlns:a16="http://schemas.microsoft.com/office/drawing/2014/main" id="{6DEA1779-6D4E-4C1D-9415-BC3BDE7C17E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0" r="11290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543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574F4B-6C37-E644-B5EF-88F7E0F4F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284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8B668B-2900-F141-B937-A33606D990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0045"/>
          <a:stretch/>
        </p:blipFill>
        <p:spPr>
          <a:xfrm>
            <a:off x="458352" y="513567"/>
            <a:ext cx="5970683" cy="5561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F44CEA-455C-5244-94F7-08A003EC8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r="25607"/>
          <a:stretch/>
        </p:blipFill>
        <p:spPr>
          <a:xfrm>
            <a:off x="6812859" y="845507"/>
            <a:ext cx="4839530" cy="4897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177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574F4B-6C37-E644-B5EF-88F7E0F4F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738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22C2E3-4FF5-894C-9693-304613C1A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7EF7FE-BC77-B94D-B2BA-8C8F9C586E8D}"/>
              </a:ext>
            </a:extLst>
          </p:cNvPr>
          <p:cNvSpPr/>
          <p:nvPr/>
        </p:nvSpPr>
        <p:spPr>
          <a:xfrm>
            <a:off x="1582902" y="835693"/>
            <a:ext cx="9026195" cy="51866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Do you think God sent you into the world only to stitch at that machine, or to go up a ladder with bricks, or to sweep that gutter? He sent you into the world to be made a beautiful being, with a holy character, a sweet disposition, an angelic life. Let us live for our high destiny. Do not be troubled though it takes many years to grow beautiful.  </a:t>
            </a:r>
          </a:p>
        </p:txBody>
      </p:sp>
    </p:spTree>
    <p:extLst>
      <p:ext uri="{BB962C8B-B14F-4D97-AF65-F5344CB8AC3E}">
        <p14:creationId xmlns:p14="http://schemas.microsoft.com/office/powerpoint/2010/main" val="645089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FCC2AFE-B229-A841-AD5B-A094B8277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8462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B7530D-C1EF-9F4F-9CBF-B19CC9DDD775}"/>
              </a:ext>
            </a:extLst>
          </p:cNvPr>
          <p:cNvSpPr/>
          <p:nvPr/>
        </p:nvSpPr>
        <p:spPr>
          <a:xfrm>
            <a:off x="2991273" y="1444686"/>
            <a:ext cx="577719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have eternal life. </a:t>
            </a:r>
            <a:r>
              <a:rPr lang="en-US" sz="3200" i="1" dirty="0">
                <a:solidFill>
                  <a:schemeClr val="bg1"/>
                </a:solidFill>
              </a:rPr>
              <a:t>(John 3:16) </a:t>
            </a:r>
            <a:endParaRPr lang="en-US" sz="3200" i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5F6B5-0541-8943-945A-017262B0A86C}"/>
              </a:ext>
            </a:extLst>
          </p:cNvPr>
          <p:cNvSpPr txBox="1"/>
          <p:nvPr/>
        </p:nvSpPr>
        <p:spPr>
          <a:xfrm>
            <a:off x="1339185" y="554205"/>
            <a:ext cx="908137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solidFill>
                  <a:schemeClr val="bg1"/>
                </a:solidFill>
              </a:rPr>
              <a:t>Can the Holy Spirit leave a true Christian?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85134-A74C-664B-B92B-1FDA4B3C15CE}"/>
              </a:ext>
            </a:extLst>
          </p:cNvPr>
          <p:cNvSpPr txBox="1"/>
          <p:nvPr/>
        </p:nvSpPr>
        <p:spPr>
          <a:xfrm>
            <a:off x="2118437" y="2330278"/>
            <a:ext cx="752286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are children born of God. </a:t>
            </a:r>
            <a:r>
              <a:rPr lang="en-US" sz="3200" i="1" dirty="0">
                <a:solidFill>
                  <a:schemeClr val="bg1"/>
                </a:solidFill>
              </a:rPr>
              <a:t>(John 1:12-13 )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378FBD-26A6-644B-8328-7D4AA84E659C}"/>
              </a:ext>
            </a:extLst>
          </p:cNvPr>
          <p:cNvSpPr txBox="1"/>
          <p:nvPr/>
        </p:nvSpPr>
        <p:spPr>
          <a:xfrm>
            <a:off x="3161685" y="3219513"/>
            <a:ext cx="543637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are adopted. </a:t>
            </a:r>
            <a:r>
              <a:rPr lang="en-US" sz="3200" i="1" dirty="0">
                <a:solidFill>
                  <a:schemeClr val="bg1"/>
                </a:solidFill>
              </a:rPr>
              <a:t>(Romans 8:15) 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551F17-5A97-6F45-8DF5-2A67EE85AD58}"/>
              </a:ext>
            </a:extLst>
          </p:cNvPr>
          <p:cNvSpPr/>
          <p:nvPr/>
        </p:nvSpPr>
        <p:spPr>
          <a:xfrm>
            <a:off x="2848496" y="4203103"/>
            <a:ext cx="60960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are sealed.  </a:t>
            </a:r>
            <a:r>
              <a:rPr lang="en-US" sz="3200" i="1" dirty="0">
                <a:solidFill>
                  <a:schemeClr val="bg1"/>
                </a:solidFill>
              </a:rPr>
              <a:t>(Ephesians 1:13) 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F169CA-906A-5E47-AA77-8CBD361210E9}"/>
              </a:ext>
            </a:extLst>
          </p:cNvPr>
          <p:cNvSpPr/>
          <p:nvPr/>
        </p:nvSpPr>
        <p:spPr>
          <a:xfrm>
            <a:off x="2085528" y="5092338"/>
            <a:ext cx="758868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have a guarantee  (2 Corinthians 1:22) </a:t>
            </a:r>
          </a:p>
        </p:txBody>
      </p:sp>
    </p:spTree>
    <p:extLst>
      <p:ext uri="{BB962C8B-B14F-4D97-AF65-F5344CB8AC3E}">
        <p14:creationId xmlns:p14="http://schemas.microsoft.com/office/powerpoint/2010/main" val="235845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ADFC13-397D-4A4D-A25A-D933E953C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6E275D-AADE-A849-8619-315DE182F9A9}"/>
              </a:ext>
            </a:extLst>
          </p:cNvPr>
          <p:cNvSpPr txBox="1"/>
          <p:nvPr/>
        </p:nvSpPr>
        <p:spPr>
          <a:xfrm>
            <a:off x="1277864" y="1643910"/>
            <a:ext cx="9875368" cy="6463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Sometimes "evil" indicates disaster or tragedy.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782B34-ABDA-2F45-BAE3-E1AE4F5171DF}"/>
              </a:ext>
            </a:extLst>
          </p:cNvPr>
          <p:cNvSpPr txBox="1"/>
          <p:nvPr/>
        </p:nvSpPr>
        <p:spPr>
          <a:xfrm>
            <a:off x="981054" y="2743201"/>
            <a:ext cx="10468989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… Shall we receive good from God, and shall we not receive evil?... (Job 2:10 ESV)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F7353-D8D9-8A44-B5E5-38C3B9B3B1B5}"/>
              </a:ext>
            </a:extLst>
          </p:cNvPr>
          <p:cNvSpPr txBox="1"/>
          <p:nvPr/>
        </p:nvSpPr>
        <p:spPr>
          <a:xfrm>
            <a:off x="3394364" y="631767"/>
            <a:ext cx="5403273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…an evil spirit from God???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77B17E-9F9F-2749-8D8C-E42DF3E1F409}"/>
              </a:ext>
            </a:extLst>
          </p:cNvPr>
          <p:cNvSpPr txBox="1"/>
          <p:nvPr/>
        </p:nvSpPr>
        <p:spPr>
          <a:xfrm>
            <a:off x="10956175" y="3042458"/>
            <a:ext cx="19705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02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44E200-F68C-3845-AF47-B3C074B80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89F627-3982-CB41-857B-04541130E5C7}"/>
              </a:ext>
            </a:extLst>
          </p:cNvPr>
          <p:cNvSpPr/>
          <p:nvPr/>
        </p:nvSpPr>
        <p:spPr>
          <a:xfrm>
            <a:off x="667789" y="2761031"/>
            <a:ext cx="10856422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Calibri" panose="020F0502020204030204" pitchFamily="34" charset="0"/>
              </a:rPr>
              <a:t>Great peace have those who love Your law, And nothing causes them to stumble. </a:t>
            </a:r>
            <a:r>
              <a:rPr lang="en-US" sz="3200" i="1" dirty="0">
                <a:solidFill>
                  <a:schemeClr val="bg1"/>
                </a:solidFill>
                <a:ea typeface="Calibri" panose="020F0502020204030204" pitchFamily="34" charset="0"/>
              </a:rPr>
              <a:t>(Psalm 119:165 NKJV)</a:t>
            </a:r>
          </a:p>
          <a:p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The law of the LORD is perfect, reviving the soul; the testimony of the LORD is sure, making wise the simple;</a:t>
            </a:r>
            <a:r>
              <a:rPr lang="en-US" sz="3200" i="1" dirty="0">
                <a:solidFill>
                  <a:schemeClr val="bg1"/>
                </a:solidFill>
              </a:rPr>
              <a:t> (Psalm 19:7 ESV)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A5B20F-CDBA-3648-B616-469FD151C8D6}"/>
              </a:ext>
            </a:extLst>
          </p:cNvPr>
          <p:cNvSpPr txBox="1"/>
          <p:nvPr/>
        </p:nvSpPr>
        <p:spPr>
          <a:xfrm>
            <a:off x="2413462" y="1741355"/>
            <a:ext cx="736507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2.  We must control our thought life.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B45516-BA8D-8943-9900-8354554D2A18}"/>
              </a:ext>
            </a:extLst>
          </p:cNvPr>
          <p:cNvSpPr txBox="1"/>
          <p:nvPr/>
        </p:nvSpPr>
        <p:spPr>
          <a:xfrm>
            <a:off x="3456367" y="604157"/>
            <a:ext cx="527926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…an evil spirit from God???</a:t>
            </a:r>
          </a:p>
        </p:txBody>
      </p:sp>
    </p:spTree>
    <p:extLst>
      <p:ext uri="{BB962C8B-B14F-4D97-AF65-F5344CB8AC3E}">
        <p14:creationId xmlns:p14="http://schemas.microsoft.com/office/powerpoint/2010/main" val="381990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10C674E-E8FE-234A-888F-11BB0FF4E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285F0C-34E1-F546-9F2F-322ACCD412D3}"/>
              </a:ext>
            </a:extLst>
          </p:cNvPr>
          <p:cNvSpPr txBox="1"/>
          <p:nvPr/>
        </p:nvSpPr>
        <p:spPr>
          <a:xfrm>
            <a:off x="947803" y="1568082"/>
            <a:ext cx="1029639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 God is in charge of all things, including evil spirits, and may use them for His purposes.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8A6FE-0FFE-7548-963B-9A887A2BDC26}"/>
              </a:ext>
            </a:extLst>
          </p:cNvPr>
          <p:cNvSpPr txBox="1"/>
          <p:nvPr/>
        </p:nvSpPr>
        <p:spPr>
          <a:xfrm>
            <a:off x="3603321" y="444197"/>
            <a:ext cx="4985358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…an evil spirit from God?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1C312B-35FD-254C-88C3-4147C19BBEAA}"/>
              </a:ext>
            </a:extLst>
          </p:cNvPr>
          <p:cNvSpPr txBox="1"/>
          <p:nvPr/>
        </p:nvSpPr>
        <p:spPr>
          <a:xfrm>
            <a:off x="947803" y="3326324"/>
            <a:ext cx="1007745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</a:rPr>
              <a:t>To cause the downfall of His enemies</a:t>
            </a:r>
            <a:r>
              <a:rPr lang="en-US" sz="3200" i="1" dirty="0">
                <a:solidFill>
                  <a:schemeClr val="bg1"/>
                </a:solidFill>
              </a:rPr>
              <a:t>:  1 Kings 22:19-23 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2A8BF-82E5-2E46-B8B3-652B7BFE42BB}"/>
              </a:ext>
            </a:extLst>
          </p:cNvPr>
          <p:cNvSpPr txBox="1"/>
          <p:nvPr/>
        </p:nvSpPr>
        <p:spPr>
          <a:xfrm>
            <a:off x="947802" y="4096265"/>
            <a:ext cx="866202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</a:rPr>
              <a:t>To demonstrate the faith of the believer:  </a:t>
            </a:r>
            <a:r>
              <a:rPr lang="en-US" sz="3200" i="1" dirty="0">
                <a:solidFill>
                  <a:schemeClr val="bg1"/>
                </a:solidFill>
              </a:rPr>
              <a:t>Job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A533D2-F1C1-164E-85CC-46A85391F1A5}"/>
              </a:ext>
            </a:extLst>
          </p:cNvPr>
          <p:cNvSpPr/>
          <p:nvPr/>
        </p:nvSpPr>
        <p:spPr>
          <a:xfrm>
            <a:off x="947803" y="4866206"/>
            <a:ext cx="10183578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</a:rPr>
              <a:t>To develop character in the believer:  </a:t>
            </a:r>
            <a:r>
              <a:rPr lang="en-US" sz="3200" i="1" dirty="0">
                <a:solidFill>
                  <a:schemeClr val="bg1"/>
                </a:solidFill>
              </a:rPr>
              <a:t>(2 Corinthians 12:7), (1 Timothy 1:19-20) </a:t>
            </a:r>
          </a:p>
        </p:txBody>
      </p:sp>
    </p:spTree>
    <p:extLst>
      <p:ext uri="{BB962C8B-B14F-4D97-AF65-F5344CB8AC3E}">
        <p14:creationId xmlns:p14="http://schemas.microsoft.com/office/powerpoint/2010/main" val="179724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574F4B-6C37-E644-B5EF-88F7E0F4F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179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3BB02D-5CFB-4E4C-BC58-FA4F1B58D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7" y="254000"/>
            <a:ext cx="11281726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3DBF9E-F92E-B347-BB14-FD02C1505B40}"/>
              </a:ext>
            </a:extLst>
          </p:cNvPr>
          <p:cNvSpPr txBox="1"/>
          <p:nvPr/>
        </p:nvSpPr>
        <p:spPr>
          <a:xfrm>
            <a:off x="1223375" y="175579"/>
            <a:ext cx="97452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i="1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Lessons from David and Goliath: Battling The Giant</a:t>
            </a:r>
            <a:r>
              <a:rPr lang="en-US" sz="3600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5A15DE-6CF8-434F-9928-08BD3C335EC0}"/>
              </a:ext>
            </a:extLst>
          </p:cNvPr>
          <p:cNvSpPr/>
          <p:nvPr/>
        </p:nvSpPr>
        <p:spPr>
          <a:xfrm>
            <a:off x="1167009" y="1454399"/>
            <a:ext cx="9857983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1. David sees that this battle is not between Goliath and David, but between Goliath and God.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98C35B-00E3-4D4C-9164-367A75A95A19}"/>
              </a:ext>
            </a:extLst>
          </p:cNvPr>
          <p:cNvSpPr/>
          <p:nvPr/>
        </p:nvSpPr>
        <p:spPr>
          <a:xfrm>
            <a:off x="1903104" y="3164106"/>
            <a:ext cx="838579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2. David sees Goliath from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God's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 perspective.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5F8062-E87C-AA41-AC93-D262AC14159B}"/>
              </a:ext>
            </a:extLst>
          </p:cNvPr>
          <p:cNvSpPr/>
          <p:nvPr/>
        </p:nvSpPr>
        <p:spPr>
          <a:xfrm>
            <a:off x="2201684" y="4381369"/>
            <a:ext cx="778863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3.  He declares the superiority of his God.</a:t>
            </a:r>
          </a:p>
        </p:txBody>
      </p:sp>
    </p:spTree>
    <p:extLst>
      <p:ext uri="{BB962C8B-B14F-4D97-AF65-F5344CB8AC3E}">
        <p14:creationId xmlns:p14="http://schemas.microsoft.com/office/powerpoint/2010/main" val="386730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538EF7-FA17-6942-A2BE-67F7DD24C8CF}"/>
              </a:ext>
            </a:extLst>
          </p:cNvPr>
          <p:cNvSpPr txBox="1"/>
          <p:nvPr/>
        </p:nvSpPr>
        <p:spPr>
          <a:xfrm>
            <a:off x="1115944" y="450769"/>
            <a:ext cx="103689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FA00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reflection stA="45000" endPos="98000" dist="50800" dir="5400000" sy="-100000" algn="bl" rotWithShape="0"/>
                </a:effectLst>
                <a:latin typeface="Bernard MT Condensed" panose="02050806060905020404" pitchFamily="18" charset="77"/>
              </a:rPr>
              <a:t>LSWBS RADIO THEATER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419BA-B810-B542-A947-0B8411775813}"/>
              </a:ext>
            </a:extLst>
          </p:cNvPr>
          <p:cNvSpPr txBox="1"/>
          <p:nvPr/>
        </p:nvSpPr>
        <p:spPr>
          <a:xfrm>
            <a:off x="4946701" y="2823189"/>
            <a:ext cx="1777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presents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05CE56-4E31-5448-808D-6065814611A6}"/>
              </a:ext>
            </a:extLst>
          </p:cNvPr>
          <p:cNvSpPr txBox="1"/>
          <p:nvPr/>
        </p:nvSpPr>
        <p:spPr>
          <a:xfrm>
            <a:off x="467083" y="3733670"/>
            <a:ext cx="11317855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ernard MT Condensed" panose="02050806060905020404" pitchFamily="18" charset="77"/>
              </a:rPr>
              <a:t>GOLIATH and the ISRAELITES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A2B30-7C72-2946-A2BC-526B5B829A71}"/>
              </a:ext>
            </a:extLst>
          </p:cNvPr>
          <p:cNvSpPr txBox="1"/>
          <p:nvPr/>
        </p:nvSpPr>
        <p:spPr>
          <a:xfrm>
            <a:off x="1781695" y="5486400"/>
            <a:ext cx="8628611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FEATURING THERESA AS GOLIATH,  PAT AS DAVID,  AND MARGUERITE AS THE  PHILISTINE COMMANDER</a:t>
            </a:r>
          </a:p>
        </p:txBody>
      </p:sp>
    </p:spTree>
    <p:extLst>
      <p:ext uri="{BB962C8B-B14F-4D97-AF65-F5344CB8AC3E}">
        <p14:creationId xmlns:p14="http://schemas.microsoft.com/office/powerpoint/2010/main" val="2167307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889E24-FAD0-834C-8047-F9D0E080C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9" y="254000"/>
            <a:ext cx="5235879" cy="635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24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2C837B9-1DAF-5148-A575-737944B732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8" b="15084"/>
          <a:stretch/>
        </p:blipFill>
        <p:spPr>
          <a:xfrm>
            <a:off x="-409715" y="174484"/>
            <a:ext cx="13409890" cy="6500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DA3244-31AA-6741-BC95-718E93002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36" y="801665"/>
            <a:ext cx="10893528" cy="5123146"/>
          </a:xfrm>
          <a:prstGeom prst="rect">
            <a:avLst/>
          </a:prstGeom>
        </p:spPr>
      </p:pic>
      <p:sp>
        <p:nvSpPr>
          <p:cNvPr id="29" name="Donut 28">
            <a:extLst>
              <a:ext uri="{FF2B5EF4-FFF2-40B4-BE49-F238E27FC236}">
                <a16:creationId xmlns:a16="http://schemas.microsoft.com/office/drawing/2014/main" id="{442B452D-C26D-5C46-8DCE-F99CF5B0F33F}"/>
              </a:ext>
            </a:extLst>
          </p:cNvPr>
          <p:cNvSpPr/>
          <p:nvPr/>
        </p:nvSpPr>
        <p:spPr>
          <a:xfrm>
            <a:off x="4384110" y="3194137"/>
            <a:ext cx="338202" cy="363255"/>
          </a:xfrm>
          <a:prstGeom prst="donu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70B4358-D39A-7746-A227-76B611054E25}"/>
              </a:ext>
            </a:extLst>
          </p:cNvPr>
          <p:cNvCxnSpPr/>
          <p:nvPr/>
        </p:nvCxnSpPr>
        <p:spPr>
          <a:xfrm flipH="1" flipV="1">
            <a:off x="4597052" y="2642992"/>
            <a:ext cx="889348" cy="9144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AAC0BA3-7237-E84B-BF56-0B867E5E59EE}"/>
              </a:ext>
            </a:extLst>
          </p:cNvPr>
          <p:cNvCxnSpPr/>
          <p:nvPr/>
        </p:nvCxnSpPr>
        <p:spPr>
          <a:xfrm flipH="1" flipV="1">
            <a:off x="4597052" y="3382027"/>
            <a:ext cx="889348" cy="175365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Donut 26">
            <a:extLst>
              <a:ext uri="{FF2B5EF4-FFF2-40B4-BE49-F238E27FC236}">
                <a16:creationId xmlns:a16="http://schemas.microsoft.com/office/drawing/2014/main" id="{9AA37DB1-49AF-3C41-9829-CC6991DDDCE8}"/>
              </a:ext>
            </a:extLst>
          </p:cNvPr>
          <p:cNvSpPr/>
          <p:nvPr/>
        </p:nvSpPr>
        <p:spPr>
          <a:xfrm>
            <a:off x="4384110" y="2292263"/>
            <a:ext cx="338202" cy="350729"/>
          </a:xfrm>
          <a:prstGeom prst="donu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4CE6A5-5D46-C34A-B8A8-5A779DF6C17C}"/>
              </a:ext>
            </a:extLst>
          </p:cNvPr>
          <p:cNvSpPr/>
          <p:nvPr/>
        </p:nvSpPr>
        <p:spPr>
          <a:xfrm>
            <a:off x="5361993" y="3382027"/>
            <a:ext cx="337349" cy="37578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rgbClr val="7030A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72596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76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378DD3-7980-B74D-84A4-A37E46ADF6CD}"/>
              </a:ext>
            </a:extLst>
          </p:cNvPr>
          <p:cNvSpPr txBox="1"/>
          <p:nvPr/>
        </p:nvSpPr>
        <p:spPr>
          <a:xfrm>
            <a:off x="1230283" y="1995054"/>
            <a:ext cx="96926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/>
              <a:t>David is anointed </a:t>
            </a:r>
            <a:r>
              <a:rPr lang="en-US" sz="3200" i="1" dirty="0"/>
              <a:t>1 Samuel 16:13 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/>
              <a:t>Saul is troubled, David begins to "work for" Saul (still lives at home) </a:t>
            </a:r>
            <a:r>
              <a:rPr lang="en-US" sz="3200" i="1" dirty="0"/>
              <a:t>1 Samuel 16:18, 21-23 </a:t>
            </a:r>
            <a:r>
              <a:rPr lang="en-US" sz="3200" dirty="0"/>
              <a:t> </a:t>
            </a:r>
          </a:p>
          <a:p>
            <a:pPr marL="342900" indent="-342900">
              <a:buAutoNum type="arabicPeriod"/>
            </a:pPr>
            <a:r>
              <a:rPr lang="en-US" sz="3200" dirty="0"/>
              <a:t>Saul doesn’t seem to recognize David when he fights Goliath </a:t>
            </a:r>
            <a:r>
              <a:rPr lang="en-US" sz="3200" i="1" dirty="0"/>
              <a:t>1 Samuel 17:56 </a:t>
            </a:r>
            <a:r>
              <a:rPr lang="en-US" sz="3200" dirty="0"/>
              <a:t> </a:t>
            </a:r>
          </a:p>
          <a:p>
            <a:pPr marL="342900" indent="-342900">
              <a:buAutoNum type="arabicPeriod"/>
            </a:pPr>
            <a:r>
              <a:rPr lang="en-US" sz="3200" dirty="0"/>
              <a:t>David comes to live with Saul </a:t>
            </a:r>
            <a:r>
              <a:rPr lang="en-US" sz="3200" i="1" dirty="0"/>
              <a:t>1 Samuel 18:1-2 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/>
              <a:t>Saul makes David a military officer </a:t>
            </a:r>
            <a:r>
              <a:rPr lang="en-US" sz="3200" i="1" dirty="0"/>
              <a:t>1 Samuel 18:5 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98674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504</Words>
  <Application>Microsoft Macintosh PowerPoint</Application>
  <PresentationFormat>Widescreen</PresentationFormat>
  <Paragraphs>51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Bernard MT Condensed</vt:lpstr>
      <vt:lpstr>Calibri</vt:lpstr>
      <vt:lpstr>Calibri Light</vt:lpstr>
      <vt:lpstr>Wingdings</vt:lpstr>
      <vt:lpstr>Office Theme</vt:lpstr>
      <vt:lpstr>I Samuel  Chapters 16-17 </vt:lpstr>
      <vt:lpstr>PowerPoint Presentation</vt:lpstr>
      <vt:lpstr>I Samuel  Chapters 16-17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Samuel  Lesson 1</dc:title>
  <dc:creator>Karin Puckett</dc:creator>
  <cp:lastModifiedBy>Microsoft Office User</cp:lastModifiedBy>
  <cp:revision>83</cp:revision>
  <cp:lastPrinted>2020-01-14T22:01:45Z</cp:lastPrinted>
  <dcterms:created xsi:type="dcterms:W3CDTF">2020-01-14T21:02:12Z</dcterms:created>
  <dcterms:modified xsi:type="dcterms:W3CDTF">2020-03-11T23:02:41Z</dcterms:modified>
</cp:coreProperties>
</file>